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4" r:id="rId2"/>
    <p:sldMasterId id="2147483686" r:id="rId3"/>
    <p:sldMasterId id="2147483705" r:id="rId4"/>
  </p:sldMasterIdLst>
  <p:notesMasterIdLst>
    <p:notesMasterId r:id="rId62"/>
  </p:notesMasterIdLst>
  <p:sldIdLst>
    <p:sldId id="411" r:id="rId5"/>
    <p:sldId id="413" r:id="rId6"/>
    <p:sldId id="414" r:id="rId7"/>
    <p:sldId id="259" r:id="rId8"/>
    <p:sldId id="285" r:id="rId9"/>
    <p:sldId id="340" r:id="rId10"/>
    <p:sldId id="403" r:id="rId11"/>
    <p:sldId id="261" r:id="rId12"/>
    <p:sldId id="262" r:id="rId13"/>
    <p:sldId id="383" r:id="rId14"/>
    <p:sldId id="1847" r:id="rId15"/>
    <p:sldId id="1848" r:id="rId16"/>
    <p:sldId id="1849" r:id="rId17"/>
    <p:sldId id="1850" r:id="rId18"/>
    <p:sldId id="441" r:id="rId19"/>
    <p:sldId id="1851" r:id="rId20"/>
    <p:sldId id="1852" r:id="rId21"/>
    <p:sldId id="1853" r:id="rId22"/>
    <p:sldId id="1854" r:id="rId23"/>
    <p:sldId id="1855" r:id="rId24"/>
    <p:sldId id="442" r:id="rId25"/>
    <p:sldId id="415" r:id="rId26"/>
    <p:sldId id="408" r:id="rId27"/>
    <p:sldId id="426" r:id="rId28"/>
    <p:sldId id="440" r:id="rId29"/>
    <p:sldId id="1778" r:id="rId30"/>
    <p:sldId id="428" r:id="rId31"/>
    <p:sldId id="429" r:id="rId32"/>
    <p:sldId id="430" r:id="rId33"/>
    <p:sldId id="416" r:id="rId34"/>
    <p:sldId id="417" r:id="rId35"/>
    <p:sldId id="267" r:id="rId36"/>
    <p:sldId id="432" r:id="rId37"/>
    <p:sldId id="433" r:id="rId38"/>
    <p:sldId id="434" r:id="rId39"/>
    <p:sldId id="435" r:id="rId40"/>
    <p:sldId id="436" r:id="rId41"/>
    <p:sldId id="437" r:id="rId42"/>
    <p:sldId id="438" r:id="rId43"/>
    <p:sldId id="439" r:id="rId44"/>
    <p:sldId id="387" r:id="rId45"/>
    <p:sldId id="388" r:id="rId46"/>
    <p:sldId id="389" r:id="rId47"/>
    <p:sldId id="1844" r:id="rId48"/>
    <p:sldId id="399" r:id="rId49"/>
    <p:sldId id="369" r:id="rId50"/>
    <p:sldId id="402" r:id="rId51"/>
    <p:sldId id="404" r:id="rId52"/>
    <p:sldId id="400" r:id="rId53"/>
    <p:sldId id="401" r:id="rId54"/>
    <p:sldId id="336" r:id="rId55"/>
    <p:sldId id="327" r:id="rId56"/>
    <p:sldId id="328" r:id="rId57"/>
    <p:sldId id="329" r:id="rId58"/>
    <p:sldId id="331" r:id="rId59"/>
    <p:sldId id="281" r:id="rId60"/>
    <p:sldId id="1846"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766" autoAdjust="0"/>
  </p:normalViewPr>
  <p:slideViewPr>
    <p:cSldViewPr snapToGrid="0">
      <p:cViewPr varScale="1">
        <p:scale>
          <a:sx n="77" d="100"/>
          <a:sy n="77" d="100"/>
        </p:scale>
        <p:origin x="78" y="9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B4A29-5F37-4DEF-BB05-EEA5E91F514E}" type="datetimeFigureOut">
              <a:rPr lang="en-US" smtClean="0"/>
              <a:t>1/21/2019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4592-6837-45C4-B65B-13E03ECAF0B2}"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to</a:t>
            </a:r>
            <a:r>
              <a:rPr lang="en-US" baseline="0" dirty="0"/>
              <a:t> the </a:t>
            </a:r>
            <a:r>
              <a:rPr lang="en-US" sz="1200" baseline="0" dirty="0"/>
              <a:t>r</a:t>
            </a:r>
            <a:r>
              <a:rPr lang="en-US" sz="1200" dirty="0"/>
              <a:t>eal-world Whiteboard Design Case Study dedicated to architecting a highly available SAP NetWeaver solution on Azure</a:t>
            </a:r>
            <a:endParaRPr lang="en-US" sz="9600" b="1"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3181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a:t>
            </a:r>
            <a:r>
              <a:rPr lang="en-US" baseline="0" dirty="0"/>
              <a:t> the technical requirements include the following:</a:t>
            </a:r>
          </a:p>
          <a:p>
            <a:pPr>
              <a:lnSpc>
                <a:spcPct val="100000"/>
              </a:lnSpc>
            </a:pPr>
            <a:r>
              <a:rPr lang="en-US" sz="1200" dirty="0">
                <a:solidFill>
                  <a:schemeClr val="bg1"/>
                </a:solidFill>
              </a:rPr>
              <a:t>SAP ECC NetWeaver (app server) is the application tier</a:t>
            </a:r>
          </a:p>
          <a:p>
            <a:pPr>
              <a:lnSpc>
                <a:spcPct val="100000"/>
              </a:lnSpc>
            </a:pPr>
            <a:r>
              <a:rPr lang="en-US" sz="1200" dirty="0">
                <a:solidFill>
                  <a:schemeClr val="bg1"/>
                </a:solidFill>
              </a:rPr>
              <a:t>SQL Server 2014 is the data tier</a:t>
            </a:r>
          </a:p>
          <a:p>
            <a:pPr>
              <a:lnSpc>
                <a:spcPct val="100000"/>
              </a:lnSpc>
            </a:pPr>
            <a:r>
              <a:rPr lang="en-US" sz="1200" dirty="0">
                <a:solidFill>
                  <a:schemeClr val="bg1"/>
                </a:solidFill>
              </a:rPr>
              <a:t>Application tier requires 30,000 SAPS</a:t>
            </a:r>
          </a:p>
          <a:p>
            <a:pPr>
              <a:lnSpc>
                <a:spcPct val="100000"/>
              </a:lnSpc>
            </a:pPr>
            <a:r>
              <a:rPr lang="en-US" sz="1200" dirty="0">
                <a:solidFill>
                  <a:schemeClr val="bg1"/>
                </a:solidFill>
              </a:rPr>
              <a:t>Database tier needs 15,000 SAPS</a:t>
            </a:r>
          </a:p>
          <a:p>
            <a:pPr>
              <a:lnSpc>
                <a:spcPct val="100000"/>
              </a:lnSpc>
            </a:pPr>
            <a:r>
              <a:rPr lang="en-US" sz="1200" dirty="0">
                <a:solidFill>
                  <a:schemeClr val="bg1"/>
                </a:solidFill>
              </a:rPr>
              <a:t>SLA:</a:t>
            </a:r>
            <a:r>
              <a:rPr lang="en-US" sz="1200" baseline="0" dirty="0">
                <a:solidFill>
                  <a:schemeClr val="bg1"/>
                </a:solidFill>
              </a:rPr>
              <a:t> </a:t>
            </a:r>
            <a:r>
              <a:rPr lang="en-US" sz="1200" dirty="0">
                <a:solidFill>
                  <a:schemeClr val="bg1"/>
                </a:solidFill>
              </a:rPr>
              <a:t>RPO=15 min, RTO=6 hour</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10</a:t>
            </a:fld>
            <a:endParaRPr lang="en-US" dirty="0"/>
          </a:p>
        </p:txBody>
      </p:sp>
    </p:spTree>
    <p:extLst>
      <p:ext uri="{BB962C8B-B14F-4D97-AF65-F5344CB8AC3E}">
        <p14:creationId xmlns:p14="http://schemas.microsoft.com/office/powerpoint/2010/main" val="89331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Double clicking Azure VMs /- here’s the list of SAPS and memory size / of each Azure VM type. D v2 and G are certified as of today / and E v3 and M Series release and certification / are coming soon / with official numbers of SAPS. Customer should feel very free to use / E v3 and M / for their non-prod even without certification / because it works just fine. </a:t>
            </a:r>
          </a:p>
          <a:p>
            <a:endParaRPr lang="en-US" dirty="0"/>
          </a:p>
          <a:p>
            <a:r>
              <a:rPr lang="en-US" dirty="0"/>
              <a:t>Based on total # of SAPS for Any DB, and memory size and HANA scenario – OLAP or OLTP, you can pick VM type for both database server and application server. </a:t>
            </a:r>
          </a:p>
          <a:p>
            <a:endParaRPr lang="en-US" dirty="0"/>
          </a:p>
          <a:p>
            <a:r>
              <a:rPr lang="en-US" dirty="0"/>
              <a:t>https://docs.microsoft.com/en-us/azure/virtual-machines/windows/sizes-memory</a:t>
            </a:r>
          </a:p>
          <a:p>
            <a:r>
              <a:rPr lang="en-US" dirty="0"/>
              <a:t>https://azure.microsoft.com/en-us/blog/introducing-the-new-dv3-and-ev3-vm-sizes/</a:t>
            </a:r>
          </a:p>
          <a:p>
            <a:endParaRPr lang="en-US" dirty="0"/>
          </a:p>
          <a:p>
            <a:endParaRPr lang="en-US" dirty="0"/>
          </a:p>
        </p:txBody>
      </p:sp>
      <p:sp>
        <p:nvSpPr>
          <p:cNvPr id="4" name="Slide Number Placeholder 3"/>
          <p:cNvSpPr>
            <a:spLocks noGrp="1"/>
          </p:cNvSpPr>
          <p:nvPr>
            <p:ph type="sldNum" sz="quarter" idx="5"/>
          </p:nvPr>
        </p:nvSpPr>
        <p:spPr/>
        <p:txBody>
          <a:bodyPr/>
          <a:lstStyle/>
          <a:p>
            <a:fld id="{148D4592-6837-45C4-B65B-13E03ECAF0B2}" type="slidenum">
              <a:rPr lang="en-US" smtClean="0"/>
              <a:t>13</a:t>
            </a:fld>
            <a:endParaRPr lang="en-US" dirty="0"/>
          </a:p>
        </p:txBody>
      </p:sp>
    </p:spTree>
    <p:extLst>
      <p:ext uri="{BB962C8B-B14F-4D97-AF65-F5344CB8AC3E}">
        <p14:creationId xmlns:p14="http://schemas.microsoft.com/office/powerpoint/2010/main" val="1311217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produce the design, use the following sequence of steps.</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15</a:t>
            </a:fld>
            <a:endParaRPr lang="en-US" dirty="0"/>
          </a:p>
        </p:txBody>
      </p:sp>
    </p:spTree>
    <p:extLst>
      <p:ext uri="{BB962C8B-B14F-4D97-AF65-F5344CB8AC3E}">
        <p14:creationId xmlns:p14="http://schemas.microsoft.com/office/powerpoint/2010/main" val="2406987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8D4592-6837-45C4-B65B-13E03ECAF0B2}" type="slidenum">
              <a:rPr lang="en-US" smtClean="0"/>
              <a:t>17</a:t>
            </a:fld>
            <a:endParaRPr lang="en-US" dirty="0"/>
          </a:p>
        </p:txBody>
      </p:sp>
    </p:spTree>
    <p:extLst>
      <p:ext uri="{BB962C8B-B14F-4D97-AF65-F5344CB8AC3E}">
        <p14:creationId xmlns:p14="http://schemas.microsoft.com/office/powerpoint/2010/main" val="3933818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produce the design, use the following sequence of steps.</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21</a:t>
            </a:fld>
            <a:endParaRPr lang="en-US" dirty="0"/>
          </a:p>
        </p:txBody>
      </p:sp>
    </p:spTree>
    <p:extLst>
      <p:ext uri="{BB962C8B-B14F-4D97-AF65-F5344CB8AC3E}">
        <p14:creationId xmlns:p14="http://schemas.microsoft.com/office/powerpoint/2010/main" val="29649848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it’s time to design the solution</a:t>
            </a:r>
            <a:r>
              <a:rPr lang="en-US" baseline="0" dirty="0"/>
              <a:t> and prepare to present it to the target customer audience in a 15-minute chalk-talk format. The expected timeframe is 60 minutes.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1874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the current state of Contoso’s SAP environment</a:t>
            </a:r>
            <a:r>
              <a:rPr lang="en-US" baseline="0" dirty="0"/>
              <a:t> and benefits of migrating it to Azure.</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D4592-6837-45C4-B65B-13E03ECAF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58171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your sizing</a:t>
            </a:r>
            <a:r>
              <a:rPr lang="en-US" baseline="0" dirty="0"/>
              <a:t> exercise, use the table presented on the current slide, and note the sequence of steps you should follow when sizing individual tiers of your solution.</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24</a:t>
            </a:fld>
            <a:endParaRPr lang="en-US" dirty="0"/>
          </a:p>
        </p:txBody>
      </p:sp>
    </p:spTree>
    <p:extLst>
      <p:ext uri="{BB962C8B-B14F-4D97-AF65-F5344CB8AC3E}">
        <p14:creationId xmlns:p14="http://schemas.microsoft.com/office/powerpoint/2010/main" val="26783348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HA/DR</a:t>
            </a:r>
            <a:r>
              <a:rPr lang="en-US" baseline="0" dirty="0"/>
              <a:t> design should eliminate all SPOFs and include cross-Azure region resiliency.</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25</a:t>
            </a:fld>
            <a:endParaRPr lang="en-US" dirty="0"/>
          </a:p>
        </p:txBody>
      </p:sp>
    </p:spTree>
    <p:extLst>
      <p:ext uri="{BB962C8B-B14F-4D97-AF65-F5344CB8AC3E}">
        <p14:creationId xmlns:p14="http://schemas.microsoft.com/office/powerpoint/2010/main" val="905212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26</a:t>
            </a:fld>
            <a:endParaRPr lang="en-US" dirty="0"/>
          </a:p>
        </p:txBody>
      </p:sp>
    </p:spTree>
    <p:extLst>
      <p:ext uri="{BB962C8B-B14F-4D97-AF65-F5344CB8AC3E}">
        <p14:creationId xmlns:p14="http://schemas.microsoft.com/office/powerpoint/2010/main" val="2444198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 and learning objectives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07904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estimate the cost of your</a:t>
            </a:r>
            <a:r>
              <a:rPr lang="en-US" baseline="0" dirty="0"/>
              <a:t> solution, use Azure Pricing Calculator.</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27</a:t>
            </a:fld>
            <a:endParaRPr lang="en-US" dirty="0"/>
          </a:p>
        </p:txBody>
      </p:sp>
    </p:spTree>
    <p:extLst>
      <p:ext uri="{BB962C8B-B14F-4D97-AF65-F5344CB8AC3E}">
        <p14:creationId xmlns:p14="http://schemas.microsoft.com/office/powerpoint/2010/main" val="42045227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into account</a:t>
            </a:r>
            <a:r>
              <a:rPr lang="en-US" baseline="0" dirty="0"/>
              <a:t> the reduced pricing offered by AHUB and reserved instances.</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28</a:t>
            </a:fld>
            <a:endParaRPr lang="en-US" dirty="0"/>
          </a:p>
        </p:txBody>
      </p:sp>
    </p:spTree>
    <p:extLst>
      <p:ext uri="{BB962C8B-B14F-4D97-AF65-F5344CB8AC3E}">
        <p14:creationId xmlns:p14="http://schemas.microsoft.com/office/powerpoint/2010/main" val="28248130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produce the design, use the following sequence of steps.</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29</a:t>
            </a:fld>
            <a:endParaRPr lang="en-US" dirty="0"/>
          </a:p>
        </p:txBody>
      </p:sp>
    </p:spTree>
    <p:extLst>
      <p:ext uri="{BB962C8B-B14F-4D97-AF65-F5344CB8AC3E}">
        <p14:creationId xmlns:p14="http://schemas.microsoft.com/office/powerpoint/2010/main" val="39555323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it’s time to present the solution </a:t>
            </a:r>
            <a:r>
              <a:rPr lang="en-US" sz="1200" dirty="0">
                <a:solidFill>
                  <a:schemeClr val="bg1"/>
                </a:solidFill>
              </a:rPr>
              <a:t>to the target customer audience in a 15-minute chalk-talk format. The expected timeframe</a:t>
            </a:r>
            <a:r>
              <a:rPr lang="en-US" sz="1200" baseline="0" dirty="0">
                <a:solidFill>
                  <a:schemeClr val="bg1"/>
                </a:solidFill>
              </a:rPr>
              <a:t> is 30 minutes. </a:t>
            </a:r>
          </a:p>
          <a:p>
            <a:r>
              <a:rPr lang="en-US" sz="1200" baseline="0" dirty="0">
                <a:solidFill>
                  <a:schemeClr val="bg1"/>
                </a:solidFill>
              </a:rPr>
              <a:t>To present the solution, use the following sequence of steps: </a:t>
            </a:r>
            <a:endParaRPr lang="en-US" sz="1200" dirty="0">
              <a:solidFill>
                <a:schemeClr val="bg1"/>
              </a:solidFill>
            </a:endParaRPr>
          </a:p>
          <a:p>
            <a:pPr marL="342900" lvl="0" indent="-342900">
              <a:buFont typeface="+mj-lt"/>
              <a:buAutoNum type="arabicPeriod"/>
            </a:pPr>
            <a:r>
              <a:rPr lang="en-US" sz="1200" dirty="0">
                <a:solidFill>
                  <a:schemeClr val="bg1"/>
                </a:solidFill>
              </a:rPr>
              <a:t>Pair with another table. </a:t>
            </a:r>
          </a:p>
          <a:p>
            <a:pPr marL="342900" lvl="0" indent="-342900">
              <a:buFont typeface="+mj-lt"/>
              <a:buAutoNum type="arabicPeriod"/>
            </a:pPr>
            <a:r>
              <a:rPr lang="en-US" sz="1200" dirty="0">
                <a:solidFill>
                  <a:schemeClr val="bg1"/>
                </a:solidFill>
              </a:rPr>
              <a:t>One table is the Microsoft team and the other table is the customer.</a:t>
            </a:r>
          </a:p>
          <a:p>
            <a:pPr marL="342900" lvl="0" indent="-342900">
              <a:buFont typeface="+mj-lt"/>
              <a:buAutoNum type="arabicPeriod"/>
            </a:pPr>
            <a:r>
              <a:rPr lang="en-US" sz="1200" dirty="0">
                <a:solidFill>
                  <a:schemeClr val="bg1"/>
                </a:solidFill>
              </a:rPr>
              <a:t>The Microsoft team presents its proposed solution to the customer.</a:t>
            </a:r>
          </a:p>
          <a:p>
            <a:pPr marL="342900" lvl="0" indent="-342900">
              <a:buFont typeface="+mj-lt"/>
              <a:buAutoNum type="arabicPeriod"/>
            </a:pPr>
            <a:r>
              <a:rPr lang="en-US" sz="1200" dirty="0">
                <a:solidFill>
                  <a:schemeClr val="bg1"/>
                </a:solidFill>
              </a:rPr>
              <a:t>The customer asks one of the objections from the list of objections.</a:t>
            </a:r>
          </a:p>
          <a:p>
            <a:pPr marL="342900" lvl="0" indent="-342900">
              <a:buFont typeface="+mj-lt"/>
              <a:buAutoNum type="arabicPeriod"/>
            </a:pPr>
            <a:r>
              <a:rPr lang="en-US" sz="1200" dirty="0">
                <a:solidFill>
                  <a:schemeClr val="bg1"/>
                </a:solidFill>
              </a:rPr>
              <a:t>The Microsoft team responds to the objection.</a:t>
            </a:r>
          </a:p>
          <a:p>
            <a:pPr marL="342900" lvl="0" indent="-342900">
              <a:buFont typeface="+mj-lt"/>
              <a:buAutoNum type="arabicPeriod"/>
            </a:pPr>
            <a:r>
              <a:rPr lang="en-US" sz="1200" dirty="0">
                <a:solidFill>
                  <a:schemeClr val="bg1"/>
                </a:solidFill>
              </a:rPr>
              <a:t>The customer team gives feedback to the Microsoft team. </a:t>
            </a:r>
          </a:p>
          <a:p>
            <a:pPr marL="342900" lvl="0" indent="-342900">
              <a:buFont typeface="+mj-lt"/>
              <a:buAutoNum type="arabicPeriod"/>
            </a:pPr>
            <a:r>
              <a:rPr lang="en-US" sz="1200" dirty="0">
                <a:solidFill>
                  <a:schemeClr val="bg1"/>
                </a:solidFill>
              </a:rPr>
              <a:t>Tables switch roles and repeat Steps 2 through 6.</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83274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wrap-up</a:t>
            </a:r>
            <a:r>
              <a:rPr lang="en-US" baseline="0" dirty="0"/>
              <a:t> the case study, identify the preferred solution for the case study and compare it with solutions designed by other teams. The expected timeframe for completing this step is 30 minutes.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19010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target</a:t>
            </a:r>
            <a:r>
              <a:rPr lang="en-US" baseline="0" dirty="0"/>
              <a:t> audience should consist of:</a:t>
            </a:r>
          </a:p>
          <a:p>
            <a:pPr marL="252086" indent="-252086">
              <a:buFont typeface="Arial" panose="020B0604020202020204" pitchFamily="34" charset="0"/>
              <a:buChar char="•"/>
            </a:pPr>
            <a:r>
              <a:rPr lang="en-US" sz="2400" dirty="0">
                <a:solidFill>
                  <a:srgbClr val="FFFFFF"/>
                </a:solidFill>
              </a:rPr>
              <a:t>Business Development Manager (BDM) or Application Sponsor (CFO) </a:t>
            </a:r>
          </a:p>
          <a:p>
            <a:pPr marL="594938" lvl="1" indent="-252086">
              <a:buFont typeface="Wingdings" panose="05000000000000000000" pitchFamily="2" charset="2"/>
              <a:buChar char="§"/>
            </a:pPr>
            <a:r>
              <a:rPr lang="en-US" sz="2400" dirty="0">
                <a:solidFill>
                  <a:srgbClr val="FFFFFF"/>
                </a:solidFill>
              </a:rPr>
              <a:t>Funds projects &amp; apps</a:t>
            </a:r>
          </a:p>
          <a:p>
            <a:pPr marL="594938" lvl="1" indent="-252086">
              <a:buFont typeface="Wingdings" panose="05000000000000000000" pitchFamily="2" charset="2"/>
              <a:buChar char="§"/>
            </a:pPr>
            <a:r>
              <a:rPr lang="en-US" sz="2400" dirty="0">
                <a:solidFill>
                  <a:srgbClr val="FFFFFF"/>
                </a:solidFill>
              </a:rPr>
              <a:t>Most interested in public cloud</a:t>
            </a:r>
          </a:p>
          <a:p>
            <a:pPr marL="252086" indent="-252086">
              <a:spcBef>
                <a:spcPts val="1177"/>
              </a:spcBef>
              <a:buFont typeface="Arial" panose="020B0604020202020204" pitchFamily="34" charset="0"/>
              <a:buChar char="•"/>
            </a:pPr>
            <a:r>
              <a:rPr lang="en-US" sz="2400" dirty="0">
                <a:solidFill>
                  <a:srgbClr val="FFFFFF"/>
                </a:solidFill>
              </a:rPr>
              <a:t>Business Unit IT / Developers (Director of SAP Business Analysts, Director of SAP Operations)</a:t>
            </a:r>
          </a:p>
          <a:p>
            <a:pPr marL="594938" lvl="1" indent="-252086">
              <a:buFont typeface="Wingdings" panose="05000000000000000000" pitchFamily="2" charset="2"/>
              <a:buChar char="§"/>
            </a:pPr>
            <a:r>
              <a:rPr lang="en-US" sz="2400" dirty="0">
                <a:solidFill>
                  <a:srgbClr val="FFFFFF"/>
                </a:solidFill>
              </a:rPr>
              <a:t>Reports to BDM and is responsible for coding and testing apps</a:t>
            </a:r>
          </a:p>
          <a:p>
            <a:pPr marL="594938" lvl="1" indent="-252086">
              <a:buFont typeface="Wingdings" panose="05000000000000000000" pitchFamily="2" charset="2"/>
              <a:buChar char="§"/>
            </a:pPr>
            <a:r>
              <a:rPr lang="en-US" sz="2400" dirty="0">
                <a:solidFill>
                  <a:srgbClr val="FFFFFF"/>
                </a:solidFill>
              </a:rPr>
              <a:t>Big influencer of public cloud strategy</a:t>
            </a:r>
          </a:p>
          <a:p>
            <a:pPr marL="252086" indent="-252086">
              <a:spcBef>
                <a:spcPts val="1177"/>
              </a:spcBef>
              <a:buFont typeface="Arial" panose="020B0604020202020204" pitchFamily="34" charset="0"/>
              <a:buChar char="•"/>
            </a:pPr>
            <a:r>
              <a:rPr lang="en-US" sz="2400" dirty="0">
                <a:solidFill>
                  <a:srgbClr val="FFFFFF"/>
                </a:solidFill>
              </a:rPr>
              <a:t>Central IT (VP of IT Operations)</a:t>
            </a:r>
          </a:p>
          <a:p>
            <a:pPr marL="594938" lvl="1" indent="-252086">
              <a:buFont typeface="Wingdings" panose="05000000000000000000" pitchFamily="2" charset="2"/>
              <a:buChar char="§"/>
            </a:pPr>
            <a:r>
              <a:rPr lang="en-US" sz="2400" dirty="0">
                <a:solidFill>
                  <a:srgbClr val="FFFFFF"/>
                </a:solidFill>
              </a:rPr>
              <a:t>Reports into CIO and responsible for operating datacenter</a:t>
            </a:r>
          </a:p>
          <a:p>
            <a:pPr marL="594938" lvl="1" indent="-252086">
              <a:buFont typeface="Wingdings" panose="05000000000000000000" pitchFamily="2" charset="2"/>
              <a:buChar char="§"/>
            </a:pPr>
            <a:r>
              <a:rPr lang="en-US" sz="2400" dirty="0">
                <a:solidFill>
                  <a:srgbClr val="FFFFFF"/>
                </a:solidFill>
              </a:rPr>
              <a:t>Concerned about shadow IT created issues: security/compliance, server sprawl, and lack of control</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32</a:t>
            </a:fld>
            <a:endParaRPr lang="en-US" dirty="0"/>
          </a:p>
        </p:txBody>
      </p:sp>
    </p:spTree>
    <p:extLst>
      <p:ext uri="{BB962C8B-B14F-4D97-AF65-F5344CB8AC3E}">
        <p14:creationId xmlns:p14="http://schemas.microsoft.com/office/powerpoint/2010/main" val="139185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a:t>
            </a:r>
            <a:r>
              <a:rPr lang="en-US" baseline="0" dirty="0"/>
              <a:t>the current state of the Contoso’s SAP environments and compare it with the benefits offered by Azure.</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33</a:t>
            </a:fld>
            <a:endParaRPr lang="en-US" dirty="0"/>
          </a:p>
        </p:txBody>
      </p:sp>
    </p:spTree>
    <p:extLst>
      <p:ext uri="{BB962C8B-B14F-4D97-AF65-F5344CB8AC3E}">
        <p14:creationId xmlns:p14="http://schemas.microsoft.com/office/powerpoint/2010/main" val="34336741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Given the existing Contoso environment, here is the proposed sizing of our proposed implementation in Azure. </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34</a:t>
            </a:fld>
            <a:endParaRPr lang="en-US" dirty="0"/>
          </a:p>
        </p:txBody>
      </p:sp>
    </p:spTree>
    <p:extLst>
      <p:ext uri="{BB962C8B-B14F-4D97-AF65-F5344CB8AC3E}">
        <p14:creationId xmlns:p14="http://schemas.microsoft.com/office/powerpoint/2010/main" val="7117865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is a diagram illustrating the complete solution, including the Disaster Recovery environment,</a:t>
            </a:r>
            <a:r>
              <a:rPr lang="en-US" sz="1200" kern="1200" baseline="0" dirty="0">
                <a:solidFill>
                  <a:schemeClr val="tx1"/>
                </a:solidFill>
                <a:effectLst/>
                <a:latin typeface="+mn-lt"/>
                <a:ea typeface="+mn-ea"/>
                <a:cs typeface="+mn-cs"/>
              </a:rPr>
              <a:t> with </a:t>
            </a:r>
            <a:r>
              <a:rPr lang="en-US" sz="1200" dirty="0">
                <a:solidFill>
                  <a:schemeClr val="bg1"/>
                </a:solidFill>
              </a:rPr>
              <a:t>US</a:t>
            </a:r>
            <a:r>
              <a:rPr lang="en-US" sz="1200" baseline="0" dirty="0">
                <a:solidFill>
                  <a:schemeClr val="bg1"/>
                </a:solidFill>
              </a:rPr>
              <a:t> East 2 </a:t>
            </a:r>
            <a:r>
              <a:rPr lang="en-US" sz="1200" dirty="0">
                <a:solidFill>
                  <a:schemeClr val="bg1"/>
                </a:solidFill>
              </a:rPr>
              <a:t>as the primary region and US West 2 as the secondary</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primary Azure region will host highly available ASCS components, leveraging Windows Failover clustering. Access to ASCS components will be provided via an Azure  Internal Load Balancer. The database tier will consist of two highly available SQL Server instances implemented by using SQL Server AlwaysOn and exposed to the application tier via an Internal Load Balancer. We will also rely on SQL Server AlwaysOn to accommodate the disaster recovery requirement by replicating asynchronously content of the AlwaysOn Availability group to the other Azure region. To accomplish high availability on the application tier, we will deploy two Azure VMs hosting the Primary application server an additional application server. </a:t>
            </a:r>
          </a:p>
          <a:p>
            <a:r>
              <a:rPr lang="en-US" sz="1200" kern="1200" dirty="0">
                <a:solidFill>
                  <a:schemeClr val="tx1"/>
                </a:solidFill>
                <a:effectLst/>
                <a:latin typeface="+mn-lt"/>
                <a:ea typeface="+mn-ea"/>
                <a:cs typeface="+mn-cs"/>
              </a:rPr>
              <a:t>The second Azure region will host the third node of the SQL Server AlwaysOn cluster that, during normal business operations, can serve quality assurance, development, and test purposes. Note that, in an event of a disaster, we would need to provision the ASCS and SAP application servers in this region. This can be accomplished by using the backup and restore approach. </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35</a:t>
            </a:fld>
            <a:endParaRPr lang="en-US" dirty="0"/>
          </a:p>
        </p:txBody>
      </p:sp>
    </p:spTree>
    <p:extLst>
      <p:ext uri="{BB962C8B-B14F-4D97-AF65-F5344CB8AC3E}">
        <p14:creationId xmlns:p14="http://schemas.microsoft.com/office/powerpoint/2010/main" val="32635308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of the cost of</a:t>
            </a:r>
            <a:r>
              <a:rPr lang="en-US" baseline="0" dirty="0"/>
              <a:t> the proposed solution is not included in the </a:t>
            </a:r>
            <a:r>
              <a:rPr lang="en-US" dirty="0"/>
              <a:t>pricing estimate,</a:t>
            </a:r>
            <a:r>
              <a:rPr lang="en-US" baseline="0" dirty="0"/>
              <a:t> primarily those resulting from the network connectivity infrastructure, licensing, and support requirements.</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36</a:t>
            </a:fld>
            <a:endParaRPr lang="en-US" dirty="0"/>
          </a:p>
        </p:txBody>
      </p:sp>
    </p:spTree>
    <p:extLst>
      <p:ext uri="{BB962C8B-B14F-4D97-AF65-F5344CB8AC3E}">
        <p14:creationId xmlns:p14="http://schemas.microsoft.com/office/powerpoint/2010/main" val="927868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a:t>
            </a:r>
            <a:r>
              <a:rPr lang="en-US" baseline="0" dirty="0"/>
              <a:t> start by reviewing the customer case study. The intended outcome is to analyze the customer’s needs. The expected timeframe is 30 minutes.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56813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estimated</a:t>
            </a:r>
            <a:r>
              <a:rPr lang="en-US" baseline="0" dirty="0"/>
              <a:t> cost of the solution (as of 03/25/18) is $6,347.71 per month.</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37</a:t>
            </a:fld>
            <a:endParaRPr lang="en-US" dirty="0"/>
          </a:p>
        </p:txBody>
      </p:sp>
    </p:spTree>
    <p:extLst>
      <p:ext uri="{BB962C8B-B14F-4D97-AF65-F5344CB8AC3E}">
        <p14:creationId xmlns:p14="http://schemas.microsoft.com/office/powerpoint/2010/main" val="42461187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Demonstrate the usage of the cost calculator worksheet</a:t>
            </a:r>
            <a:r>
              <a:rPr lang="en-US" baseline="0" dirty="0"/>
              <a:t> by double-clicking on the Microsoft Excel Worksheet on the current slide.</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38</a:t>
            </a:fld>
            <a:endParaRPr lang="en-US" dirty="0"/>
          </a:p>
        </p:txBody>
      </p:sp>
    </p:spTree>
    <p:extLst>
      <p:ext uri="{BB962C8B-B14F-4D97-AF65-F5344CB8AC3E}">
        <p14:creationId xmlns:p14="http://schemas.microsoft.com/office/powerpoint/2010/main" val="24853613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proposed</a:t>
            </a:r>
            <a:r>
              <a:rPr lang="en-US" baseline="0" dirty="0"/>
              <a:t> design:</a:t>
            </a:r>
          </a:p>
          <a:p>
            <a:pPr marL="171450" indent="-171450">
              <a:buFontTx/>
              <a:buChar char="-"/>
            </a:pPr>
            <a:r>
              <a:rPr lang="en-US" baseline="0" dirty="0"/>
              <a:t>Uses SAP certified VM sizes (required)</a:t>
            </a:r>
          </a:p>
          <a:p>
            <a:pPr marL="171450" indent="-171450">
              <a:buFontTx/>
              <a:buChar char="-"/>
            </a:pPr>
            <a:r>
              <a:rPr lang="en-US" baseline="0" dirty="0"/>
              <a:t>Uses Premium Storage for databases (required)</a:t>
            </a:r>
          </a:p>
          <a:p>
            <a:pPr marL="171450" indent="-171450">
              <a:buFontTx/>
              <a:buChar char="-"/>
            </a:pPr>
            <a:r>
              <a:rPr lang="en-US" baseline="0" dirty="0"/>
              <a:t>Accounts additional storage for backup (as per customer’s specifications)</a:t>
            </a:r>
          </a:p>
          <a:p>
            <a:pPr marL="171450" indent="-171450">
              <a:buFontTx/>
              <a:buChar char="-"/>
            </a:pPr>
            <a:r>
              <a:rPr lang="en-US" baseline="0" dirty="0"/>
              <a:t>HA/DR (as per customer’s specifications)</a:t>
            </a:r>
          </a:p>
          <a:p>
            <a:pPr marL="171450" indent="-171450">
              <a:buFontTx/>
              <a:buChar char="-"/>
            </a:pPr>
            <a:r>
              <a:rPr lang="en-US" baseline="0" dirty="0"/>
              <a:t>Uses ExpressRoute (as per customer’s specifications)</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39</a:t>
            </a:fld>
            <a:endParaRPr lang="en-US" dirty="0"/>
          </a:p>
        </p:txBody>
      </p:sp>
    </p:spTree>
    <p:extLst>
      <p:ext uri="{BB962C8B-B14F-4D97-AF65-F5344CB8AC3E}">
        <p14:creationId xmlns:p14="http://schemas.microsoft.com/office/powerpoint/2010/main" val="9706059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solution sizing is a continuous</a:t>
            </a:r>
            <a:r>
              <a:rPr lang="en-US" baseline="0" dirty="0"/>
              <a:t> process that involve monitoring, re-sizing, and adjusting. Fortunately, resizing Azure VMs is a straightforward process.</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40</a:t>
            </a:fld>
            <a:endParaRPr lang="en-US" dirty="0"/>
          </a:p>
        </p:txBody>
      </p:sp>
    </p:spTree>
    <p:extLst>
      <p:ext uri="{BB962C8B-B14F-4D97-AF65-F5344CB8AC3E}">
        <p14:creationId xmlns:p14="http://schemas.microsoft.com/office/powerpoint/2010/main" val="42535475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must ensure that the combination of the server OS and</a:t>
            </a:r>
            <a:r>
              <a:rPr lang="en-US" baseline="0" dirty="0"/>
              <a:t> t</a:t>
            </a:r>
            <a:r>
              <a:rPr lang="en-US" dirty="0"/>
              <a:t>he</a:t>
            </a:r>
            <a:r>
              <a:rPr lang="en-US" baseline="0" dirty="0"/>
              <a:t> database management platform is supported by SAP.</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41</a:t>
            </a:fld>
            <a:endParaRPr lang="en-US" dirty="0"/>
          </a:p>
        </p:txBody>
      </p:sp>
    </p:spTree>
    <p:extLst>
      <p:ext uri="{BB962C8B-B14F-4D97-AF65-F5344CB8AC3E}">
        <p14:creationId xmlns:p14="http://schemas.microsoft.com/office/powerpoint/2010/main" val="1202302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choosing the OS/DBMS</a:t>
            </a:r>
            <a:r>
              <a:rPr lang="en-US" baseline="0" dirty="0"/>
              <a:t> platform, follow the workflow provided on this slide.</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42</a:t>
            </a:fld>
            <a:endParaRPr lang="en-US" dirty="0"/>
          </a:p>
        </p:txBody>
      </p:sp>
    </p:spTree>
    <p:extLst>
      <p:ext uri="{BB962C8B-B14F-4D97-AF65-F5344CB8AC3E}">
        <p14:creationId xmlns:p14="http://schemas.microsoft.com/office/powerpoint/2010/main" val="15468551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part of the migration,</a:t>
            </a:r>
            <a:r>
              <a:rPr lang="en-US" baseline="0" dirty="0"/>
              <a:t> you have the option of modernizing your SAP platform.</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43</a:t>
            </a:fld>
            <a:endParaRPr lang="en-US" dirty="0"/>
          </a:p>
        </p:txBody>
      </p:sp>
    </p:spTree>
    <p:extLst>
      <p:ext uri="{BB962C8B-B14F-4D97-AF65-F5344CB8AC3E}">
        <p14:creationId xmlns:p14="http://schemas.microsoft.com/office/powerpoint/2010/main" val="25802537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Double clicking Azure VMs /- here’s the list of SAPS and memory size / of each Azure VM type. D v2 and G are certified as of today / and E v3 and M Series release and certification / are coming soon / with official numbers of SAPS. Customer should feel very free to use / E v3 and M / for their non-prod even without certification / because it works just fine. </a:t>
            </a:r>
          </a:p>
          <a:p>
            <a:endParaRPr lang="en-US" dirty="0"/>
          </a:p>
          <a:p>
            <a:r>
              <a:rPr lang="en-US" dirty="0"/>
              <a:t>Based on total # of SAPS for Any DB, and memory size and HANA scenario – OLAP or OLTP, you can pick VM type for both database server and application server. </a:t>
            </a:r>
          </a:p>
          <a:p>
            <a:endParaRPr lang="en-US" dirty="0"/>
          </a:p>
          <a:p>
            <a:r>
              <a:rPr lang="en-US" dirty="0"/>
              <a:t>https://docs.microsoft.com/en-us/azure/virtual-machines/windows/sizes-memory</a:t>
            </a:r>
          </a:p>
          <a:p>
            <a:r>
              <a:rPr lang="en-US" dirty="0"/>
              <a:t>https://azure.microsoft.com/en-us/blog/introducing-the-new-dv3-and-ev3-vm-sizes/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CC2A7EE5-C888-4E9C-85F2-DC83439D59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83173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a:t>
            </a:r>
            <a:r>
              <a:rPr lang="en-US" baseline="0" dirty="0"/>
              <a:t> can take advantage of the benefits provided by hosting SAP environment in Azure, including:</a:t>
            </a:r>
          </a:p>
          <a:p>
            <a:pPr marL="171450" indent="-171450">
              <a:spcAft>
                <a:spcPts val="1177"/>
              </a:spcAft>
              <a:buFont typeface="Arial" panose="020B0604020202020204" pitchFamily="34" charset="0"/>
              <a:buChar char="•"/>
            </a:pPr>
            <a:r>
              <a:rPr lang="en-US" sz="1200" dirty="0">
                <a:solidFill>
                  <a:srgbClr val="FFFFFF"/>
                </a:solidFill>
              </a:rPr>
              <a:t>Reducing time to deploy new business processes to have competitive customer offers</a:t>
            </a:r>
          </a:p>
          <a:p>
            <a:pPr marL="171450" indent="-171450">
              <a:spcAft>
                <a:spcPts val="1177"/>
              </a:spcAft>
              <a:buFont typeface="Arial" panose="020B0604020202020204" pitchFamily="34" charset="0"/>
              <a:buChar char="•"/>
            </a:pPr>
            <a:r>
              <a:rPr lang="en-US" sz="1200" dirty="0">
                <a:solidFill>
                  <a:srgbClr val="FFFFFF"/>
                </a:solidFill>
              </a:rPr>
              <a:t>Reducing time required to provision development and test environments</a:t>
            </a:r>
          </a:p>
          <a:p>
            <a:pPr marL="171450" indent="-171450">
              <a:spcAft>
                <a:spcPts val="1177"/>
              </a:spcAft>
              <a:buFont typeface="Arial" panose="020B0604020202020204" pitchFamily="34" charset="0"/>
              <a:buChar char="•"/>
            </a:pPr>
            <a:r>
              <a:rPr lang="en-US" sz="1200" dirty="0">
                <a:solidFill>
                  <a:srgbClr val="FFFFFF"/>
                </a:solidFill>
              </a:rPr>
              <a:t>Managing costs incurred by the development and test environments</a:t>
            </a:r>
          </a:p>
          <a:p>
            <a:pPr marL="171450" indent="-171450">
              <a:spcAft>
                <a:spcPts val="1177"/>
              </a:spcAft>
              <a:buFont typeface="Arial" panose="020B0604020202020204" pitchFamily="34" charset="0"/>
              <a:buChar char="•"/>
            </a:pPr>
            <a:r>
              <a:rPr lang="en-US" sz="1200" dirty="0">
                <a:solidFill>
                  <a:srgbClr val="FFFFFF"/>
                </a:solidFill>
              </a:rPr>
              <a:t>Lowering production environment cost</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45</a:t>
            </a:fld>
            <a:endParaRPr lang="en-US" dirty="0"/>
          </a:p>
        </p:txBody>
      </p:sp>
    </p:spTree>
    <p:extLst>
      <p:ext uri="{BB962C8B-B14F-4D97-AF65-F5344CB8AC3E}">
        <p14:creationId xmlns:p14="http://schemas.microsoft.com/office/powerpoint/2010/main" val="10714349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let’s review each of our objectives in more details. </a:t>
            </a:r>
          </a:p>
          <a:p>
            <a:pPr marL="0" indent="0">
              <a:buNone/>
            </a:pPr>
            <a:r>
              <a:rPr lang="en-US" sz="1200" dirty="0">
                <a:solidFill>
                  <a:schemeClr val="bg1"/>
                </a:solidFill>
              </a:rPr>
              <a:t>Ou</a:t>
            </a:r>
            <a:r>
              <a:rPr lang="en-US" sz="1200" baseline="0" dirty="0">
                <a:solidFill>
                  <a:schemeClr val="bg1"/>
                </a:solidFill>
              </a:rPr>
              <a:t>r first task was to identify the target Azure region and the number of tiers.</a:t>
            </a:r>
            <a:endParaRPr lang="en-US" sz="1200" dirty="0">
              <a:solidFill>
                <a:schemeClr val="bg1"/>
              </a:solidFill>
            </a:endParaRPr>
          </a:p>
          <a:p>
            <a:pPr marL="0" indent="0">
              <a:buNone/>
            </a:pPr>
            <a:r>
              <a:rPr lang="en-US" sz="1200" dirty="0">
                <a:solidFill>
                  <a:schemeClr val="bg1"/>
                </a:solidFill>
              </a:rPr>
              <a:t>By deploying Azure VMs in two regions (with US</a:t>
            </a:r>
            <a:r>
              <a:rPr lang="en-US" sz="1200" baseline="0" dirty="0">
                <a:solidFill>
                  <a:schemeClr val="bg1"/>
                </a:solidFill>
              </a:rPr>
              <a:t> East 2 </a:t>
            </a:r>
            <a:r>
              <a:rPr lang="en-US" sz="1200" dirty="0">
                <a:solidFill>
                  <a:schemeClr val="bg1"/>
                </a:solidFill>
              </a:rPr>
              <a:t>as the primary region and US</a:t>
            </a:r>
            <a:r>
              <a:rPr lang="en-US" sz="1200" baseline="0" dirty="0">
                <a:solidFill>
                  <a:schemeClr val="bg1"/>
                </a:solidFill>
              </a:rPr>
              <a:t> </a:t>
            </a:r>
            <a:r>
              <a:rPr lang="en-US" sz="1200" dirty="0">
                <a:solidFill>
                  <a:schemeClr val="bg1"/>
                </a:solidFill>
              </a:rPr>
              <a:t>West 2 as the secondary) we are able to address the Disaster Recovery needs of the customer. From the availability standpoint, one of the first decisions you will need to make is whether you will implement a two-tier or three-tier architecture. Three-tier architecture consists of the presentation tier, the application tier, and the database tier. In the two-tier architecture, application and database tiers are combined together, running on the same operating system instance. </a:t>
            </a:r>
          </a:p>
          <a:p>
            <a:pPr marL="0" indent="0">
              <a:buNone/>
            </a:pPr>
            <a:r>
              <a:rPr lang="en-US" sz="1200" dirty="0">
                <a:solidFill>
                  <a:schemeClr val="bg1"/>
                </a:solidFill>
              </a:rPr>
              <a:t>Three-tier architecture is required to provide high availability.</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46</a:t>
            </a:fld>
            <a:endParaRPr lang="en-US" dirty="0"/>
          </a:p>
        </p:txBody>
      </p:sp>
    </p:spTree>
    <p:extLst>
      <p:ext uri="{BB962C8B-B14F-4D97-AF65-F5344CB8AC3E}">
        <p14:creationId xmlns:p14="http://schemas.microsoft.com/office/powerpoint/2010/main" val="542902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Contoso</a:t>
            </a:r>
            <a:r>
              <a:rPr lang="en-US" sz="1200" baseline="0" dirty="0">
                <a:solidFill>
                  <a:schemeClr val="bg1"/>
                </a:solidFill>
              </a:rPr>
              <a:t> Group is a </a:t>
            </a:r>
            <a:r>
              <a:rPr lang="en-US" sz="1200" dirty="0">
                <a:solidFill>
                  <a:schemeClr val="bg1"/>
                </a:solidFill>
              </a:rPr>
              <a:t>US-based telecommunications company with headquarters</a:t>
            </a:r>
            <a:r>
              <a:rPr lang="en-US" sz="1200" baseline="0" dirty="0">
                <a:solidFill>
                  <a:schemeClr val="bg1"/>
                </a:solidFill>
              </a:rPr>
              <a:t> in New York</a:t>
            </a:r>
            <a:endParaRPr lang="en-US" sz="1200" dirty="0">
              <a:solidFill>
                <a:schemeClr val="bg1"/>
              </a:solidFill>
            </a:endParaRPr>
          </a:p>
          <a:p>
            <a:r>
              <a:rPr lang="en-US" sz="1200" dirty="0">
                <a:solidFill>
                  <a:schemeClr val="bg1"/>
                </a:solidFill>
              </a:rPr>
              <a:t>Looking to optimize its IT environment</a:t>
            </a:r>
          </a:p>
          <a:p>
            <a:r>
              <a:rPr lang="en-US" sz="1200" dirty="0">
                <a:solidFill>
                  <a:schemeClr val="bg1"/>
                </a:solidFill>
              </a:rPr>
              <a:t>Considering moving some of its on-premises SAP workloads to Azure</a:t>
            </a:r>
          </a:p>
          <a:p>
            <a:r>
              <a:rPr lang="en-US" sz="1200" dirty="0">
                <a:solidFill>
                  <a:schemeClr val="bg1"/>
                </a:solidFill>
              </a:rPr>
              <a:t>Goal is to improve agility without compromising availability and performance</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a:t>
            </a:fld>
            <a:endParaRPr lang="en-US" dirty="0"/>
          </a:p>
        </p:txBody>
      </p:sp>
    </p:spTree>
    <p:extLst>
      <p:ext uri="{BB962C8B-B14F-4D97-AF65-F5344CB8AC3E}">
        <p14:creationId xmlns:p14="http://schemas.microsoft.com/office/powerpoint/2010/main" val="30997693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second task</a:t>
            </a:r>
            <a:r>
              <a:rPr lang="en-US" baseline="0" dirty="0"/>
              <a:t> was to </a:t>
            </a:r>
            <a:r>
              <a:rPr lang="en-US" sz="1200" baseline="0" dirty="0">
                <a:solidFill>
                  <a:schemeClr val="bg1"/>
                </a:solidFill>
              </a:rPr>
              <a:t>d</a:t>
            </a:r>
            <a:r>
              <a:rPr lang="en-US" sz="1200" dirty="0">
                <a:solidFill>
                  <a:schemeClr val="bg1"/>
                </a:solidFill>
              </a:rPr>
              <a:t>esign a hybrid network (at a high-level) that that will allow you to meet all of the customer requirements and support your design for moving the customer to Azure</a:t>
            </a:r>
          </a:p>
          <a:p>
            <a:pPr marL="0" indent="0">
              <a:buNone/>
            </a:pPr>
            <a:r>
              <a:rPr lang="en-US" sz="1200" dirty="0">
                <a:solidFill>
                  <a:schemeClr val="bg1"/>
                </a:solidFill>
              </a:rPr>
              <a:t>We accomplish</a:t>
            </a:r>
            <a:r>
              <a:rPr lang="en-US" sz="1200" baseline="0" dirty="0">
                <a:solidFill>
                  <a:schemeClr val="bg1"/>
                </a:solidFill>
              </a:rPr>
              <a:t> this </a:t>
            </a:r>
            <a:r>
              <a:rPr lang="en-US" sz="1200" dirty="0">
                <a:solidFill>
                  <a:schemeClr val="bg1"/>
                </a:solidFill>
              </a:rPr>
              <a:t>by using ExpressRoute between the corporate headquarters and two Azure regions that will host the SAP deployment. For development or training scenarios, it might be sufficient to use a site-to-site Virtual Private Network. You can use the online Azure Speed Test to determine the latency you should expect when establishing a site-to-site VPN connection. However, Site-to-Site VPN connections are, at best, limited to 1.25Gbps and introduce double digit millisecond latencies. For production SAP workloads hosted in Azure, you should consider using ExpressRoute. This allows for establishing a private connection to Azure, providing up to 10 Gbps of bandwidth and lowering latency to a couple of milliseconds. </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47</a:t>
            </a:fld>
            <a:endParaRPr lang="en-US" dirty="0"/>
          </a:p>
        </p:txBody>
      </p:sp>
    </p:spTree>
    <p:extLst>
      <p:ext uri="{BB962C8B-B14F-4D97-AF65-F5344CB8AC3E}">
        <p14:creationId xmlns:p14="http://schemas.microsoft.com/office/powerpoint/2010/main" val="24832949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next task was to </a:t>
            </a:r>
            <a:r>
              <a:rPr lang="en-US" sz="1200" dirty="0">
                <a:solidFill>
                  <a:schemeClr val="bg1"/>
                </a:solidFill>
              </a:rPr>
              <a:t>design a scalable geo-redundant solution.</a:t>
            </a:r>
          </a:p>
          <a:p>
            <a:pPr marL="0" indent="0">
              <a:buNone/>
            </a:pPr>
            <a:r>
              <a:rPr lang="en-US" sz="1200" dirty="0">
                <a:solidFill>
                  <a:schemeClr val="bg1"/>
                </a:solidFill>
              </a:rPr>
              <a:t>By</a:t>
            </a:r>
            <a:r>
              <a:rPr lang="en-US" sz="1200" baseline="0" dirty="0">
                <a:solidFill>
                  <a:schemeClr val="bg1"/>
                </a:solidFill>
              </a:rPr>
              <a:t> </a:t>
            </a:r>
            <a:r>
              <a:rPr lang="en-US" sz="1200" dirty="0">
                <a:solidFill>
                  <a:schemeClr val="bg1"/>
                </a:solidFill>
              </a:rPr>
              <a:t>deploying Azure VMs in two regions we are able to meet the needs of the customer. Scaling of the (A)SCS tier involves increasing or decreasing the size of Azure VMs.  The SAP Central Services Instance is protected by leveraging Window Server Failover Cluster. Windows</a:t>
            </a:r>
            <a:r>
              <a:rPr lang="en-US" sz="1200" baseline="0" dirty="0">
                <a:solidFill>
                  <a:schemeClr val="bg1"/>
                </a:solidFill>
              </a:rPr>
              <a:t> Server 2016 Scale Out File Server (SOFS) and </a:t>
            </a:r>
            <a:r>
              <a:rPr lang="en-US" sz="1200" dirty="0">
                <a:solidFill>
                  <a:schemeClr val="bg1"/>
                </a:solidFill>
              </a:rPr>
              <a:t>Stor</a:t>
            </a:r>
            <a:r>
              <a:rPr lang="en-US" sz="1200" baseline="0" dirty="0">
                <a:solidFill>
                  <a:schemeClr val="bg1"/>
                </a:solidFill>
              </a:rPr>
              <a:t>age Spaces Direct (S2D) </a:t>
            </a:r>
            <a:r>
              <a:rPr lang="en-US" sz="1200" dirty="0">
                <a:solidFill>
                  <a:schemeClr val="bg1"/>
                </a:solidFill>
              </a:rPr>
              <a:t>enable the creation of a cluster on Azure that</a:t>
            </a:r>
            <a:r>
              <a:rPr lang="en-US" sz="1200" baseline="0" dirty="0">
                <a:solidFill>
                  <a:schemeClr val="bg1"/>
                </a:solidFill>
              </a:rPr>
              <a:t> provide </a:t>
            </a:r>
            <a:r>
              <a:rPr lang="en-US" sz="1200" dirty="0">
                <a:solidFill>
                  <a:schemeClr val="bg1"/>
                </a:solidFill>
              </a:rPr>
              <a:t>the shared disk functionality. This ensures high availability of the messaging service and Enqueue Replication Service components. The SAP Central Service uses the Azure internal load balancer to facilitate failover capability. </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48</a:t>
            </a:fld>
            <a:endParaRPr lang="en-US" dirty="0"/>
          </a:p>
        </p:txBody>
      </p:sp>
    </p:spTree>
    <p:extLst>
      <p:ext uri="{BB962C8B-B14F-4D97-AF65-F5344CB8AC3E}">
        <p14:creationId xmlns:p14="http://schemas.microsoft.com/office/powerpoint/2010/main" val="42913937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a:t>
            </a:r>
            <a:r>
              <a:rPr lang="en-US" baseline="0" dirty="0"/>
              <a:t> next task involved d</a:t>
            </a:r>
            <a:r>
              <a:rPr lang="en-US" sz="1200" dirty="0">
                <a:solidFill>
                  <a:schemeClr val="bg1"/>
                </a:solidFill>
              </a:rPr>
              <a:t>esigning a scalable geo-redundant solution.</a:t>
            </a:r>
          </a:p>
          <a:p>
            <a:pPr marL="0" indent="0">
              <a:buNone/>
            </a:pPr>
            <a:r>
              <a:rPr lang="en-US" sz="1200" dirty="0">
                <a:solidFill>
                  <a:schemeClr val="bg1"/>
                </a:solidFill>
              </a:rPr>
              <a:t>Scaling of the application tier can be accomplished by deploying additional application servers (AAS) to supplement the Primary Application Server.  The HTTP(S) load balancing is handled by the SAP Web Dispatcher hosted on an Azure VM.  The SAP Logon load balancing is handled by the SCS message server.</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49</a:t>
            </a:fld>
            <a:endParaRPr lang="en-US" dirty="0"/>
          </a:p>
        </p:txBody>
      </p:sp>
    </p:spTree>
    <p:extLst>
      <p:ext uri="{BB962C8B-B14F-4D97-AF65-F5344CB8AC3E}">
        <p14:creationId xmlns:p14="http://schemas.microsoft.com/office/powerpoint/2010/main" val="1391060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last task</a:t>
            </a:r>
            <a:r>
              <a:rPr lang="en-US" baseline="0" dirty="0"/>
              <a:t> was to </a:t>
            </a:r>
            <a:r>
              <a:rPr lang="en-US" sz="1200" baseline="0" dirty="0">
                <a:solidFill>
                  <a:schemeClr val="bg1"/>
                </a:solidFill>
              </a:rPr>
              <a:t>d</a:t>
            </a:r>
            <a:r>
              <a:rPr lang="en-US" sz="1200" dirty="0">
                <a:solidFill>
                  <a:schemeClr val="bg1"/>
                </a:solidFill>
              </a:rPr>
              <a:t>esign a resilient and scalable SQL Server backend configured to span geographically distributed datacenters.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Scaling of the database tier involves increasing or decreasing the size of Azure VMs. For Microsoft SQL Server, we use AlwaysOn Availability Group (AG) built on top of the Windows Server Failover Clustering and take advantage of the Cloud Witness quorum</a:t>
            </a:r>
            <a:r>
              <a:rPr lang="en-US" sz="1200" baseline="0" dirty="0">
                <a:solidFill>
                  <a:schemeClr val="bg1"/>
                </a:solidFill>
              </a:rPr>
              <a:t> to eliminate </a:t>
            </a:r>
            <a:r>
              <a:rPr lang="en-US" sz="1200" dirty="0">
                <a:solidFill>
                  <a:schemeClr val="bg1"/>
                </a:solidFill>
              </a:rPr>
              <a:t>the dependency on a shared disk or a file</a:t>
            </a:r>
            <a:r>
              <a:rPr lang="en-US" sz="1200" baseline="0" dirty="0">
                <a:solidFill>
                  <a:schemeClr val="bg1"/>
                </a:solidFill>
              </a:rPr>
              <a:t> share</a:t>
            </a:r>
            <a:r>
              <a:rPr lang="en-US" sz="1200" dirty="0">
                <a:solidFill>
                  <a:schemeClr val="bg1"/>
                </a:solidFill>
              </a:rPr>
              <a:t>. Azure internal load balancer represents the listener of the SQL Server AlwaysOn Availability Group containing the SAP database.</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50</a:t>
            </a:fld>
            <a:endParaRPr lang="en-US" dirty="0"/>
          </a:p>
        </p:txBody>
      </p:sp>
    </p:spTree>
    <p:extLst>
      <p:ext uri="{BB962C8B-B14F-4D97-AF65-F5344CB8AC3E}">
        <p14:creationId xmlns:p14="http://schemas.microsoft.com/office/powerpoint/2010/main" val="37939378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let’s address the concerns and objections of the customer.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Our customer stated: </a:t>
            </a:r>
            <a:r>
              <a:rPr lang="en-US" sz="1200" dirty="0">
                <a:solidFill>
                  <a:schemeClr val="bg1"/>
                </a:solidFill>
              </a:rPr>
              <a:t>If I have already paid for my hardware to run my dev/test environment, how am I getting any cost savings by moving it to Azure?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r>
              <a:rPr lang="en-US" sz="1200" dirty="0">
                <a:solidFill>
                  <a:schemeClr val="bg1"/>
                </a:solidFill>
              </a:rPr>
              <a:t>You</a:t>
            </a:r>
            <a:r>
              <a:rPr lang="en-US" sz="1200" baseline="0" dirty="0">
                <a:solidFill>
                  <a:schemeClr val="bg1"/>
                </a:solidFill>
              </a:rPr>
              <a:t> can address this concern by pointing out that a</a:t>
            </a:r>
            <a:r>
              <a:rPr lang="en-US" sz="1200" dirty="0">
                <a:solidFill>
                  <a:schemeClr val="bg1"/>
                </a:solidFill>
              </a:rPr>
              <a:t> Global audit, tax and consulting company reduced TCO by 40-75% by hosting SAP systems on Azure and turning off unused resources; A global snack food company reduced TCO by 40-75% by moving 126 legacy SAP systems on Azure; A medical supply company reduced TCO by 50% by moving SAP training environment to Azure. </a:t>
            </a:r>
          </a:p>
          <a:p>
            <a:r>
              <a:rPr lang="en-US" sz="1200" dirty="0">
                <a:solidFill>
                  <a:schemeClr val="bg1"/>
                </a:solidFill>
              </a:rPr>
              <a:t>Contoso</a:t>
            </a:r>
            <a:r>
              <a:rPr lang="en-US" sz="1200" baseline="0" dirty="0">
                <a:solidFill>
                  <a:schemeClr val="bg1"/>
                </a:solidFill>
              </a:rPr>
              <a:t> can u</a:t>
            </a:r>
            <a:r>
              <a:rPr lang="en-US" sz="1200" dirty="0">
                <a:solidFill>
                  <a:schemeClr val="bg1"/>
                </a:solidFill>
              </a:rPr>
              <a:t>se the TCO tool (http://aka.ms/azuretco) to uncover all categories of potential cost savings (e.g., hardware, software, maintenance, admin, power, facility). </a:t>
            </a:r>
          </a:p>
          <a:p>
            <a:r>
              <a:rPr lang="en-US" sz="1200" dirty="0">
                <a:solidFill>
                  <a:schemeClr val="bg1"/>
                </a:solidFill>
              </a:rPr>
              <a:t>Because of the large scale of Microsoft’s datacenters, it</a:t>
            </a:r>
            <a:r>
              <a:rPr lang="en-US" sz="1200" baseline="0" dirty="0">
                <a:solidFill>
                  <a:schemeClr val="bg1"/>
                </a:solidFill>
              </a:rPr>
              <a:t> is possible to </a:t>
            </a:r>
            <a:r>
              <a:rPr lang="en-US" sz="1200" dirty="0">
                <a:solidFill>
                  <a:schemeClr val="bg1"/>
                </a:solidFill>
              </a:rPr>
              <a:t>realize ongoing cost efficiencies that we have been passing to customers in the form of price cuts.</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51</a:t>
            </a:fld>
            <a:endParaRPr lang="en-US" dirty="0"/>
          </a:p>
        </p:txBody>
      </p:sp>
    </p:spTree>
    <p:extLst>
      <p:ext uri="{BB962C8B-B14F-4D97-AF65-F5344CB8AC3E}">
        <p14:creationId xmlns:p14="http://schemas.microsoft.com/office/powerpoint/2010/main" val="24542077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dirty="0"/>
              <a:t>Our customer was</a:t>
            </a:r>
            <a:r>
              <a:rPr lang="en-US" baseline="0" dirty="0"/>
              <a:t> also wondering - </a:t>
            </a:r>
            <a:r>
              <a:rPr lang="en-US" sz="1200" dirty="0">
                <a:solidFill>
                  <a:schemeClr val="bg1"/>
                </a:solidFill>
              </a:rPr>
              <a:t>What if I need my cloud resources to access on-premises resources?</a:t>
            </a:r>
          </a:p>
          <a:p>
            <a:pPr marL="0" indent="0">
              <a:buNone/>
            </a:pPr>
            <a:endParaRPr lang="en-US" sz="1400" b="1" dirty="0">
              <a:solidFill>
                <a:schemeClr val="bg1"/>
              </a:solidFill>
            </a:endParaRPr>
          </a:p>
          <a:p>
            <a:pPr marL="0" indent="0">
              <a:buNone/>
            </a:pPr>
            <a:r>
              <a:rPr lang="en-US" sz="1400" b="0" dirty="0">
                <a:solidFill>
                  <a:schemeClr val="bg1"/>
                </a:solidFill>
              </a:rPr>
              <a:t>One potential answer</a:t>
            </a:r>
            <a:r>
              <a:rPr lang="en-US" sz="1400" b="0" baseline="0" dirty="0">
                <a:solidFill>
                  <a:schemeClr val="bg1"/>
                </a:solidFill>
              </a:rPr>
              <a:t> states that </a:t>
            </a:r>
            <a:r>
              <a:rPr lang="en-US" sz="1200" dirty="0">
                <a:solidFill>
                  <a:schemeClr val="bg1"/>
                </a:solidFill>
              </a:rPr>
              <a:t>Microsoft supports a hybrid solution, with symmetry between on-premises applications and those on the public cloud.  </a:t>
            </a:r>
          </a:p>
          <a:p>
            <a:r>
              <a:rPr lang="en-US" sz="1200" dirty="0">
                <a:solidFill>
                  <a:schemeClr val="bg1"/>
                </a:solidFill>
              </a:rPr>
              <a:t>Windows Azure Virtual Network allows for</a:t>
            </a:r>
            <a:r>
              <a:rPr lang="en-US" sz="1200" baseline="0" dirty="0">
                <a:solidFill>
                  <a:schemeClr val="bg1"/>
                </a:solidFill>
              </a:rPr>
              <a:t> creating </a:t>
            </a:r>
            <a:r>
              <a:rPr lang="en-US" sz="1200" dirty="0">
                <a:solidFill>
                  <a:schemeClr val="bg1"/>
                </a:solidFill>
              </a:rPr>
              <a:t>a logically isolated section in Azure and securely connect it to their on-premises datacenter;  </a:t>
            </a:r>
          </a:p>
          <a:p>
            <a:r>
              <a:rPr lang="en-US" sz="1200" dirty="0">
                <a:solidFill>
                  <a:schemeClr val="bg1"/>
                </a:solidFill>
              </a:rPr>
              <a:t>If customer needs dedicated connectivity, talk to them about ExpressRoute.</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52</a:t>
            </a:fld>
            <a:endParaRPr lang="en-US" dirty="0"/>
          </a:p>
        </p:txBody>
      </p:sp>
    </p:spTree>
    <p:extLst>
      <p:ext uri="{BB962C8B-B14F-4D97-AF65-F5344CB8AC3E}">
        <p14:creationId xmlns:p14="http://schemas.microsoft.com/office/powerpoint/2010/main" val="4623344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a:t>
            </a:r>
            <a:r>
              <a:rPr lang="en-US" baseline="0" dirty="0"/>
              <a:t> concern dealt with </a:t>
            </a:r>
            <a:r>
              <a:rPr lang="en-US" sz="1200" dirty="0">
                <a:solidFill>
                  <a:schemeClr val="bg1"/>
                </a:solidFill>
              </a:rPr>
              <a:t>security and compliance requirements.</a:t>
            </a:r>
          </a:p>
          <a:p>
            <a:r>
              <a:rPr lang="en-US" sz="1200" dirty="0">
                <a:solidFill>
                  <a:schemeClr val="bg1"/>
                </a:solidFill>
              </a:rPr>
              <a:t>Microsoft policy is to be the most transparent about security and compliance policies, procedures, and certifications on the public facing Azure Trust Center.</a:t>
            </a:r>
          </a:p>
          <a:p>
            <a:r>
              <a:rPr lang="en-US" sz="1200" dirty="0">
                <a:solidFill>
                  <a:schemeClr val="bg1"/>
                </a:solidFill>
              </a:rPr>
              <a:t>Dev/Test workload usually has limited security/compliance requirements. </a:t>
            </a:r>
          </a:p>
          <a:p>
            <a:r>
              <a:rPr lang="en-US" sz="1200" dirty="0">
                <a:solidFill>
                  <a:schemeClr val="bg1"/>
                </a:solidFill>
              </a:rPr>
              <a:t>Encourage the customer to visit one</a:t>
            </a:r>
            <a:r>
              <a:rPr lang="en-US" sz="1200" baseline="0" dirty="0">
                <a:solidFill>
                  <a:schemeClr val="bg1"/>
                </a:solidFill>
              </a:rPr>
              <a:t> of </a:t>
            </a:r>
            <a:r>
              <a:rPr lang="en-US" sz="1200" dirty="0">
                <a:solidFill>
                  <a:schemeClr val="bg1"/>
                </a:solidFill>
              </a:rPr>
              <a:t>Azure data centers.  </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53</a:t>
            </a:fld>
            <a:endParaRPr lang="en-US" dirty="0"/>
          </a:p>
        </p:txBody>
      </p:sp>
    </p:spTree>
    <p:extLst>
      <p:ext uri="{BB962C8B-B14F-4D97-AF65-F5344CB8AC3E}">
        <p14:creationId xmlns:p14="http://schemas.microsoft.com/office/powerpoint/2010/main" val="16081010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dirty="0"/>
              <a:t>The customer was also wondering whether they </a:t>
            </a:r>
            <a:r>
              <a:rPr lang="en-US" sz="1100" dirty="0">
                <a:solidFill>
                  <a:schemeClr val="bg1"/>
                </a:solidFill>
              </a:rPr>
              <a:t>have to pay for resources when they are stopped?</a:t>
            </a:r>
          </a:p>
          <a:p>
            <a:r>
              <a:rPr lang="en-US" sz="1200" dirty="0">
                <a:solidFill>
                  <a:schemeClr val="bg1"/>
                </a:solidFill>
              </a:rPr>
              <a:t>The answer is the</a:t>
            </a:r>
            <a:r>
              <a:rPr lang="en-US" sz="1200" baseline="0" dirty="0">
                <a:solidFill>
                  <a:schemeClr val="bg1"/>
                </a:solidFill>
              </a:rPr>
              <a:t> </a:t>
            </a:r>
            <a:r>
              <a:rPr lang="en-US" sz="1200" dirty="0">
                <a:solidFill>
                  <a:schemeClr val="bg1"/>
                </a:solidFill>
              </a:rPr>
              <a:t>VM must be deallocated before the charges cease.  If the VM is stopped, it will continue to incur charges.  </a:t>
            </a:r>
          </a:p>
          <a:p>
            <a:r>
              <a:rPr lang="en-US" sz="1200" dirty="0">
                <a:solidFill>
                  <a:schemeClr val="bg1"/>
                </a:solidFill>
              </a:rPr>
              <a:t>Deallocating does not mean deleting the VM, as it still exists in storage.  </a:t>
            </a:r>
          </a:p>
          <a:p>
            <a:r>
              <a:rPr lang="en-US" sz="1200" dirty="0">
                <a:solidFill>
                  <a:schemeClr val="bg1"/>
                </a:solidFill>
              </a:rPr>
              <a:t>However, the storage charges still</a:t>
            </a:r>
            <a:r>
              <a:rPr lang="en-US" sz="1200" baseline="0" dirty="0">
                <a:solidFill>
                  <a:schemeClr val="bg1"/>
                </a:solidFill>
              </a:rPr>
              <a:t> apply</a:t>
            </a:r>
            <a:r>
              <a:rPr lang="en-US" sz="1200" dirty="0">
                <a:solidFill>
                  <a:schemeClr val="bg1"/>
                </a:solidFill>
              </a:rPr>
              <a:t> even if the VM is deallocated.</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54</a:t>
            </a:fld>
            <a:endParaRPr lang="en-US" dirty="0"/>
          </a:p>
        </p:txBody>
      </p:sp>
    </p:spTree>
    <p:extLst>
      <p:ext uri="{BB962C8B-B14F-4D97-AF65-F5344CB8AC3E}">
        <p14:creationId xmlns:p14="http://schemas.microsoft.com/office/powerpoint/2010/main" val="39625391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The customer also wanted to automate the shut down at periodic times of day?</a:t>
            </a:r>
          </a:p>
          <a:p>
            <a:r>
              <a:rPr lang="en-US" sz="1200" dirty="0">
                <a:solidFill>
                  <a:schemeClr val="bg1"/>
                </a:solidFill>
              </a:rPr>
              <a:t>Inform</a:t>
            </a:r>
            <a:r>
              <a:rPr lang="en-US" sz="1200" baseline="0" dirty="0">
                <a:solidFill>
                  <a:schemeClr val="bg1"/>
                </a:solidFill>
              </a:rPr>
              <a:t> </a:t>
            </a:r>
            <a:r>
              <a:rPr lang="en-US" sz="1200" dirty="0">
                <a:solidFill>
                  <a:schemeClr val="bg1"/>
                </a:solidFill>
              </a:rPr>
              <a:t>the customer that this</a:t>
            </a:r>
            <a:r>
              <a:rPr lang="en-US" sz="1200" baseline="0" dirty="0">
                <a:solidFill>
                  <a:schemeClr val="bg1"/>
                </a:solidFill>
              </a:rPr>
              <a:t> functionality is built directly into the Azure platform. In addition, the customer can use </a:t>
            </a:r>
            <a:r>
              <a:rPr lang="en-US" sz="1200" dirty="0">
                <a:solidFill>
                  <a:schemeClr val="bg1"/>
                </a:solidFill>
              </a:rPr>
              <a:t>Azure Automation runbooks with custom Azure PowerShell and Azure CLI scripts to start Azure VMs</a:t>
            </a:r>
            <a:r>
              <a:rPr lang="en-US" sz="1200" baseline="0" dirty="0">
                <a:solidFill>
                  <a:schemeClr val="bg1"/>
                </a:solidFill>
              </a:rPr>
              <a:t> according to an arbitrary schedule.</a:t>
            </a:r>
            <a:endParaRPr lang="en-US" sz="1200"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55</a:t>
            </a:fld>
            <a:endParaRPr lang="en-US" dirty="0"/>
          </a:p>
        </p:txBody>
      </p:sp>
    </p:spTree>
    <p:extLst>
      <p:ext uri="{BB962C8B-B14F-4D97-AF65-F5344CB8AC3E}">
        <p14:creationId xmlns:p14="http://schemas.microsoft.com/office/powerpoint/2010/main" val="21708400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conclusion, quote Andrew Cross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solidFill>
                  <a:srgbClr val="FFFFFF"/>
                </a:solidFill>
              </a:rPr>
              <a:t>“Azure has introduced new opportunities in regard to quickly provisioning development and user acceptance testing environments for our various SAP workloads. It also provided high availability and disaster recovery capabilities for our production environment at a very reasonable price.”</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56</a:t>
            </a:fld>
            <a:endParaRPr lang="en-US" dirty="0"/>
          </a:p>
        </p:txBody>
      </p:sp>
    </p:spTree>
    <p:extLst>
      <p:ext uri="{BB962C8B-B14F-4D97-AF65-F5344CB8AC3E}">
        <p14:creationId xmlns:p14="http://schemas.microsoft.com/office/powerpoint/2010/main" val="2239894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solidFill>
                  <a:schemeClr val="bg1"/>
                </a:solidFill>
              </a:rPr>
              <a:t>Contoso Group maintains an on-premises deployments of SAP Business Suite on Windows Server 2012 R2 with a SQL Server 2014 Database in its US-based data center</a:t>
            </a:r>
          </a:p>
          <a:p>
            <a:r>
              <a:rPr lang="en-US" sz="3200" dirty="0">
                <a:solidFill>
                  <a:schemeClr val="bg1"/>
                </a:solidFill>
              </a:rPr>
              <a:t>IT challenges include:</a:t>
            </a:r>
          </a:p>
          <a:p>
            <a:pPr marL="457200" indent="-457200">
              <a:buFontTx/>
              <a:buChar char="-"/>
            </a:pPr>
            <a:r>
              <a:rPr lang="en-US" sz="2800" dirty="0">
                <a:solidFill>
                  <a:schemeClr val="bg1"/>
                </a:solidFill>
              </a:rPr>
              <a:t>Keeping up with the pace of business because of the time it takes to move through development and testing phases and implement new business processes into production</a:t>
            </a:r>
          </a:p>
          <a:p>
            <a:pPr marL="457200" indent="-457200">
              <a:buFontTx/>
              <a:buChar char="-"/>
            </a:pPr>
            <a:r>
              <a:rPr lang="en-US" sz="2800" dirty="0">
                <a:solidFill>
                  <a:schemeClr val="bg1"/>
                </a:solidFill>
              </a:rPr>
              <a:t>Scaling production workloads to meet business needs</a:t>
            </a:r>
          </a:p>
          <a:p>
            <a:pPr marL="457200" indent="-457200">
              <a:buFontTx/>
              <a:buChar char="-"/>
            </a:pPr>
            <a:r>
              <a:rPr lang="en-US" sz="2800" dirty="0">
                <a:solidFill>
                  <a:schemeClr val="bg1"/>
                </a:solidFill>
              </a:rPr>
              <a:t>Provisioning a test environment that matches production</a:t>
            </a:r>
          </a:p>
          <a:p>
            <a:pPr marL="457200" indent="-457200">
              <a:buFontTx/>
              <a:buChar char="-"/>
            </a:pPr>
            <a:r>
              <a:rPr lang="en-US" sz="2800" dirty="0">
                <a:solidFill>
                  <a:schemeClr val="bg1"/>
                </a:solidFill>
              </a:rPr>
              <a:t>Providing high availability and disaster recovery capabilities for production workloads</a:t>
            </a:r>
          </a:p>
        </p:txBody>
      </p:sp>
      <p:sp>
        <p:nvSpPr>
          <p:cNvPr id="4" name="Slide Number Placeholder 3"/>
          <p:cNvSpPr>
            <a:spLocks noGrp="1"/>
          </p:cNvSpPr>
          <p:nvPr>
            <p:ph type="sldNum" sz="quarter" idx="10"/>
          </p:nvPr>
        </p:nvSpPr>
        <p:spPr/>
        <p:txBody>
          <a:bodyPr/>
          <a:lstStyle/>
          <a:p>
            <a:fld id="{148D4592-6837-45C4-B65B-13E03ECAF0B2}" type="slidenum">
              <a:rPr lang="en-US" smtClean="0"/>
              <a:t>5</a:t>
            </a:fld>
            <a:endParaRPr lang="en-US" dirty="0"/>
          </a:p>
        </p:txBody>
      </p:sp>
    </p:spTree>
    <p:extLst>
      <p:ext uri="{BB962C8B-B14F-4D97-AF65-F5344CB8AC3E}">
        <p14:creationId xmlns:p14="http://schemas.microsoft.com/office/powerpoint/2010/main" val="14104046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9A6D4-FB34-4BDB-BA1E-7271914431F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1/21/2019 12:05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49722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solidFill>
                  <a:schemeClr val="bg1"/>
                </a:solidFill>
              </a:rPr>
              <a:t>The</a:t>
            </a:r>
            <a:r>
              <a:rPr lang="en-US" sz="1400" baseline="0" dirty="0">
                <a:solidFill>
                  <a:schemeClr val="bg1"/>
                </a:solidFill>
              </a:rPr>
              <a:t> customer </a:t>
            </a:r>
            <a:r>
              <a:rPr lang="en-US" sz="1200" baseline="0" dirty="0">
                <a:solidFill>
                  <a:schemeClr val="bg1"/>
                </a:solidFill>
              </a:rPr>
              <a:t>c</a:t>
            </a:r>
            <a:r>
              <a:rPr lang="en-US" sz="1200" dirty="0">
                <a:solidFill>
                  <a:schemeClr val="bg1"/>
                </a:solidFill>
              </a:rPr>
              <a:t>omplains that agility of the organization is hampered by time to acquire and provision project-related SAP development and testing environments</a:t>
            </a:r>
          </a:p>
          <a:p>
            <a:r>
              <a:rPr lang="en-US" sz="1200" dirty="0">
                <a:solidFill>
                  <a:schemeClr val="bg1"/>
                </a:solidFill>
              </a:rPr>
              <a:t>It</a:t>
            </a:r>
            <a:r>
              <a:rPr lang="en-US" sz="1200" baseline="0" dirty="0">
                <a:solidFill>
                  <a:schemeClr val="bg1"/>
                </a:solidFill>
              </a:rPr>
              <a:t> is c</a:t>
            </a:r>
            <a:r>
              <a:rPr lang="en-US" sz="1200" dirty="0">
                <a:solidFill>
                  <a:schemeClr val="bg1"/>
                </a:solidFill>
              </a:rPr>
              <a:t>oncerned about managing test/dev infrastructure costs,</a:t>
            </a:r>
            <a:r>
              <a:rPr lang="en-US" sz="1200" baseline="0" dirty="0">
                <a:solidFill>
                  <a:schemeClr val="bg1"/>
                </a:solidFill>
              </a:rPr>
              <a:t> </a:t>
            </a:r>
            <a:r>
              <a:rPr lang="en-US" sz="1200" dirty="0">
                <a:solidFill>
                  <a:schemeClr val="bg1"/>
                </a:solidFill>
              </a:rPr>
              <a:t>about aging data center and hardware</a:t>
            </a:r>
            <a:r>
              <a:rPr lang="en-US" sz="1200" baseline="0" dirty="0">
                <a:solidFill>
                  <a:schemeClr val="bg1"/>
                </a:solidFill>
              </a:rPr>
              <a:t> and would </a:t>
            </a:r>
            <a:r>
              <a:rPr lang="en-US" sz="1200" dirty="0">
                <a:solidFill>
                  <a:schemeClr val="bg1"/>
                </a:solidFill>
              </a:rPr>
              <a:t>like to lower TCO for the SAP landscape, including </a:t>
            </a:r>
            <a:br>
              <a:rPr lang="en-US" sz="1200" dirty="0">
                <a:solidFill>
                  <a:schemeClr val="bg1"/>
                </a:solidFill>
              </a:rPr>
            </a:br>
            <a:r>
              <a:rPr lang="en-US" sz="1200" dirty="0">
                <a:solidFill>
                  <a:schemeClr val="bg1"/>
                </a:solidFill>
              </a:rPr>
              <a:t>the production ECC</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6</a:t>
            </a:fld>
            <a:endParaRPr lang="en-US" dirty="0"/>
          </a:p>
        </p:txBody>
      </p:sp>
    </p:spTree>
    <p:extLst>
      <p:ext uri="{BB962C8B-B14F-4D97-AF65-F5344CB8AC3E}">
        <p14:creationId xmlns:p14="http://schemas.microsoft.com/office/powerpoint/2010/main" val="3767611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The CIO, Andrew Cross</a:t>
            </a:r>
            <a:r>
              <a:rPr lang="en-US" sz="1400" baseline="0" dirty="0">
                <a:solidFill>
                  <a:schemeClr val="bg1"/>
                </a:solidFill>
              </a:rPr>
              <a:t> stated “</a:t>
            </a:r>
            <a:r>
              <a:rPr lang="en-US" sz="1200" i="1" dirty="0">
                <a:solidFill>
                  <a:schemeClr val="bg1"/>
                </a:solidFill>
              </a:rPr>
              <a:t>Our existing on-premises SAP development and test environments no longer meet the agility required by the fast pace of changes in our business. In addition, our operational dependencies on SAP applications force us to seek reasonably priced availability and disaster recovery capabilities for our production SAP deployments.</a:t>
            </a:r>
            <a:r>
              <a:rPr lang="en-US" sz="1200" dirty="0">
                <a:solidFill>
                  <a:schemeClr val="bg1"/>
                </a:solidFill>
              </a:rPr>
              <a:t>” </a:t>
            </a:r>
          </a:p>
        </p:txBody>
      </p:sp>
      <p:sp>
        <p:nvSpPr>
          <p:cNvPr id="4" name="Slide Number Placeholder 3"/>
          <p:cNvSpPr>
            <a:spLocks noGrp="1"/>
          </p:cNvSpPr>
          <p:nvPr>
            <p:ph type="sldNum" sz="quarter" idx="10"/>
          </p:nvPr>
        </p:nvSpPr>
        <p:spPr/>
        <p:txBody>
          <a:bodyPr/>
          <a:lstStyle/>
          <a:p>
            <a:fld id="{148D4592-6837-45C4-B65B-13E03ECAF0B2}" type="slidenum">
              <a:rPr lang="en-US" smtClean="0"/>
              <a:t>7</a:t>
            </a:fld>
            <a:endParaRPr lang="en-US" dirty="0"/>
          </a:p>
        </p:txBody>
      </p:sp>
    </p:spTree>
    <p:extLst>
      <p:ext uri="{BB962C8B-B14F-4D97-AF65-F5344CB8AC3E}">
        <p14:creationId xmlns:p14="http://schemas.microsoft.com/office/powerpoint/2010/main" val="230095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ctr"/>
            <a:r>
              <a:rPr lang="en-US" sz="1200" dirty="0">
                <a:solidFill>
                  <a:schemeClr val="bg1"/>
                </a:solidFill>
              </a:rPr>
              <a:t>Customer</a:t>
            </a:r>
            <a:r>
              <a:rPr lang="en-US" sz="1200" baseline="0" dirty="0">
                <a:solidFill>
                  <a:schemeClr val="bg1"/>
                </a:solidFill>
              </a:rPr>
              <a:t> needs include: </a:t>
            </a:r>
          </a:p>
          <a:p>
            <a:pPr marL="171450" lvl="0" indent="-171450" fontAlgn="ctr">
              <a:buFontTx/>
              <a:buChar char="-"/>
            </a:pPr>
            <a:r>
              <a:rPr lang="en-US" sz="1200" dirty="0">
                <a:solidFill>
                  <a:schemeClr val="bg1"/>
                </a:solidFill>
              </a:rPr>
              <a:t>Reducing time to deploy new business processes to deliver competitive customer offers</a:t>
            </a:r>
          </a:p>
          <a:p>
            <a:pPr marL="171450" lvl="0" indent="-171450" fontAlgn="ctr">
              <a:buFontTx/>
              <a:buChar char="-"/>
            </a:pPr>
            <a:r>
              <a:rPr lang="en-US" sz="1200" dirty="0">
                <a:solidFill>
                  <a:schemeClr val="bg1"/>
                </a:solidFill>
              </a:rPr>
              <a:t>Reducing time required to provision development and test environments</a:t>
            </a:r>
          </a:p>
          <a:p>
            <a:pPr marL="171450" lvl="0" indent="-171450" fontAlgn="ctr">
              <a:buFontTx/>
              <a:buChar char="-"/>
            </a:pPr>
            <a:r>
              <a:rPr lang="en-US" sz="1200" dirty="0">
                <a:solidFill>
                  <a:schemeClr val="bg1"/>
                </a:solidFill>
              </a:rPr>
              <a:t>Lowering costs incurred by the development, test, and production environments</a:t>
            </a:r>
          </a:p>
          <a:p>
            <a:pPr marL="171450" lvl="0" indent="-171450" fontAlgn="ctr">
              <a:buFontTx/>
              <a:buChar char="-"/>
            </a:pPr>
            <a:r>
              <a:rPr lang="en-US" sz="1200" dirty="0">
                <a:solidFill>
                  <a:schemeClr val="bg1"/>
                </a:solidFill>
              </a:rPr>
              <a:t>Identifying the monthly infrastructure cost for operating the new solution</a:t>
            </a:r>
          </a:p>
          <a:p>
            <a:pPr lvl="0" fontAlgn="ctr"/>
            <a:endParaRPr lang="en-US" sz="1200"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8</a:t>
            </a:fld>
            <a:endParaRPr lang="en-US" dirty="0"/>
          </a:p>
        </p:txBody>
      </p:sp>
    </p:spTree>
    <p:extLst>
      <p:ext uri="{BB962C8B-B14F-4D97-AF65-F5344CB8AC3E}">
        <p14:creationId xmlns:p14="http://schemas.microsoft.com/office/powerpoint/2010/main" val="3498059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a:t>
            </a:r>
            <a:r>
              <a:rPr lang="en-US" baseline="0" dirty="0"/>
              <a:t> raised some concerns and objections: </a:t>
            </a:r>
          </a:p>
          <a:p>
            <a:pPr marL="171450" lvl="0" indent="-171450">
              <a:buFontTx/>
              <a:buChar char="-"/>
            </a:pPr>
            <a:r>
              <a:rPr lang="en-US" sz="1200" dirty="0">
                <a:solidFill>
                  <a:schemeClr val="bg1"/>
                </a:solidFill>
              </a:rPr>
              <a:t>If I have already paid for my hardware to host my dev/test environment, how am I getting any cost savings by moving it to Azure?  How much more is your cloud solution costing me?</a:t>
            </a:r>
          </a:p>
          <a:p>
            <a:pPr marL="171450" lvl="0" indent="-171450">
              <a:buFontTx/>
              <a:buChar char="-"/>
            </a:pPr>
            <a:r>
              <a:rPr lang="en-US" sz="1200" dirty="0">
                <a:solidFill>
                  <a:schemeClr val="bg1"/>
                </a:solidFill>
              </a:rPr>
              <a:t>What if I need my cloud resources to access on-premises resources?</a:t>
            </a:r>
          </a:p>
          <a:p>
            <a:pPr marL="171450" lvl="0" indent="-171450">
              <a:buFontTx/>
              <a:buChar char="-"/>
            </a:pPr>
            <a:r>
              <a:rPr lang="en-US" sz="1200" dirty="0">
                <a:solidFill>
                  <a:schemeClr val="bg1"/>
                </a:solidFill>
              </a:rPr>
              <a:t>Will Azure meet our security and compliance requirements?</a:t>
            </a:r>
          </a:p>
          <a:p>
            <a:pPr marL="171450" lvl="0" indent="-171450">
              <a:buFontTx/>
              <a:buChar char="-"/>
            </a:pPr>
            <a:r>
              <a:rPr lang="en-US" sz="1200" dirty="0">
                <a:solidFill>
                  <a:schemeClr val="bg1"/>
                </a:solidFill>
              </a:rPr>
              <a:t>Do I have to pay for resources when they are stopped?</a:t>
            </a:r>
          </a:p>
          <a:p>
            <a:pPr marL="171450" lvl="0" indent="-171450">
              <a:buFontTx/>
              <a:buChar char="-"/>
            </a:pPr>
            <a:r>
              <a:rPr lang="en-US" sz="1200" dirty="0">
                <a:solidFill>
                  <a:schemeClr val="bg1"/>
                </a:solidFill>
              </a:rPr>
              <a:t>For my dev environment, can I automate stopping VMs during idle times?</a:t>
            </a:r>
          </a:p>
          <a:p>
            <a:pPr lvl="0"/>
            <a:endParaRPr lang="en-US" sz="1100" dirty="0">
              <a:solidFill>
                <a:schemeClr val="bg1"/>
              </a:solidFill>
            </a:endParaRPr>
          </a:p>
          <a:p>
            <a:pPr lvl="0"/>
            <a:endParaRPr lang="en-US" sz="1200" dirty="0">
              <a:solidFill>
                <a:schemeClr val="bg1"/>
              </a:solidFill>
            </a:endParaRPr>
          </a:p>
          <a:p>
            <a:pPr lvl="0"/>
            <a:endParaRPr lang="en-US" sz="1050"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9</a:t>
            </a:fld>
            <a:endParaRPr lang="en-US" dirty="0"/>
          </a:p>
        </p:txBody>
      </p:sp>
    </p:spTree>
    <p:extLst>
      <p:ext uri="{BB962C8B-B14F-4D97-AF65-F5344CB8AC3E}">
        <p14:creationId xmlns:p14="http://schemas.microsoft.com/office/powerpoint/2010/main" val="41350620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165928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91267"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20682857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494683"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bwMode="auto">
          <a:xfrm>
            <a:off x="4241800" y="6502400"/>
            <a:ext cx="33401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2556551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337415"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452114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0063548"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4047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64400061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3844150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6756912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464510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889776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36176391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79067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
        <p:nvSpPr>
          <p:cNvPr id="3" name="Rectangle 2"/>
          <p:cNvSpPr/>
          <p:nvPr userDrawn="1"/>
        </p:nvSpPr>
        <p:spPr bwMode="auto">
          <a:xfrm>
            <a:off x="4508500" y="6553200"/>
            <a:ext cx="3060700" cy="304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3102938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184493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483745967"/>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107715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18033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2858332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8150516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898357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327892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327151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71726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640828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0924172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667450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34596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5066342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741349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1732893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3574571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50905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344394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956005514"/>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924072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7714618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5791151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476409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7920317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411797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346416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551955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3024156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8320150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a:t>Click to edit Master title style</a:t>
            </a:r>
          </a:p>
        </p:txBody>
      </p:sp>
    </p:spTree>
    <p:extLst>
      <p:ext uri="{BB962C8B-B14F-4D97-AF65-F5344CB8AC3E}">
        <p14:creationId xmlns:p14="http://schemas.microsoft.com/office/powerpoint/2010/main" val="343994030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522088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54579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7004884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1880036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53592905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59302003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69051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261006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355925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0965207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4" name="Rectangle 3"/>
          <p:cNvSpPr/>
          <p:nvPr userDrawn="1"/>
        </p:nvSpPr>
        <p:spPr bwMode="auto">
          <a:xfrm>
            <a:off x="4559300" y="6502400"/>
            <a:ext cx="33782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32086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2612137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3" name="Rectangle 2"/>
          <p:cNvSpPr/>
          <p:nvPr userDrawn="1"/>
        </p:nvSpPr>
        <p:spPr bwMode="auto">
          <a:xfrm>
            <a:off x="4483100" y="6477000"/>
            <a:ext cx="3149600" cy="381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2724462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4121953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81211207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21" Type="http://schemas.openxmlformats.org/officeDocument/2006/relationships/slideLayout" Target="../slideLayouts/slideLayout24.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theme" Target="../theme/theme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image" Target="../media/image8.emf"/><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theme" Target="../theme/theme4.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7" y="291111"/>
            <a:ext cx="11655841"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80"/>
            <a:ext cx="11653520"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685710"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7"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0449811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ransition>
    <p:fade/>
  </p:transition>
  <p:hf sldNum="0" hdr="0" dt="0"/>
  <p:txStyles>
    <p:titleStyle>
      <a:lvl1pPr algn="l" defTabSz="685710"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0" rtl="0" eaLnBrk="1" latinLnBrk="0" hangingPunct="1">
        <a:defRPr sz="1324" kern="1200">
          <a:solidFill>
            <a:schemeClr val="tx1"/>
          </a:solidFill>
          <a:latin typeface="+mn-lt"/>
          <a:ea typeface="+mn-ea"/>
          <a:cs typeface="+mn-cs"/>
        </a:defRPr>
      </a:lvl1pPr>
      <a:lvl2pPr marL="342855" algn="l" defTabSz="685710" rtl="0" eaLnBrk="1" latinLnBrk="0" hangingPunct="1">
        <a:defRPr sz="1324" kern="1200">
          <a:solidFill>
            <a:schemeClr val="tx1"/>
          </a:solidFill>
          <a:latin typeface="+mn-lt"/>
          <a:ea typeface="+mn-ea"/>
          <a:cs typeface="+mn-cs"/>
        </a:defRPr>
      </a:lvl2pPr>
      <a:lvl3pPr marL="685710" algn="l" defTabSz="685710" rtl="0" eaLnBrk="1" latinLnBrk="0" hangingPunct="1">
        <a:defRPr sz="1324" kern="1200">
          <a:solidFill>
            <a:schemeClr val="tx1"/>
          </a:solidFill>
          <a:latin typeface="+mn-lt"/>
          <a:ea typeface="+mn-ea"/>
          <a:cs typeface="+mn-cs"/>
        </a:defRPr>
      </a:lvl3pPr>
      <a:lvl4pPr marL="1028565" algn="l" defTabSz="685710" rtl="0" eaLnBrk="1" latinLnBrk="0" hangingPunct="1">
        <a:defRPr sz="1324" kern="1200">
          <a:solidFill>
            <a:schemeClr val="tx1"/>
          </a:solidFill>
          <a:latin typeface="+mn-lt"/>
          <a:ea typeface="+mn-ea"/>
          <a:cs typeface="+mn-cs"/>
        </a:defRPr>
      </a:lvl4pPr>
      <a:lvl5pPr marL="1371418" algn="l" defTabSz="685710" rtl="0" eaLnBrk="1" latinLnBrk="0" hangingPunct="1">
        <a:defRPr sz="1324" kern="1200">
          <a:solidFill>
            <a:schemeClr val="tx1"/>
          </a:solidFill>
          <a:latin typeface="+mn-lt"/>
          <a:ea typeface="+mn-ea"/>
          <a:cs typeface="+mn-cs"/>
        </a:defRPr>
      </a:lvl5pPr>
      <a:lvl6pPr marL="1714274" algn="l" defTabSz="685710" rtl="0" eaLnBrk="1" latinLnBrk="0" hangingPunct="1">
        <a:defRPr sz="1324" kern="1200">
          <a:solidFill>
            <a:schemeClr val="tx1"/>
          </a:solidFill>
          <a:latin typeface="+mn-lt"/>
          <a:ea typeface="+mn-ea"/>
          <a:cs typeface="+mn-cs"/>
        </a:defRPr>
      </a:lvl6pPr>
      <a:lvl7pPr marL="2057128" algn="l" defTabSz="685710" rtl="0" eaLnBrk="1" latinLnBrk="0" hangingPunct="1">
        <a:defRPr sz="1324" kern="1200">
          <a:solidFill>
            <a:schemeClr val="tx1"/>
          </a:solidFill>
          <a:latin typeface="+mn-lt"/>
          <a:ea typeface="+mn-ea"/>
          <a:cs typeface="+mn-cs"/>
        </a:defRPr>
      </a:lvl7pPr>
      <a:lvl8pPr marL="2399983" algn="l" defTabSz="685710" rtl="0" eaLnBrk="1" latinLnBrk="0" hangingPunct="1">
        <a:defRPr sz="1324" kern="1200">
          <a:solidFill>
            <a:schemeClr val="tx1"/>
          </a:solidFill>
          <a:latin typeface="+mn-lt"/>
          <a:ea typeface="+mn-ea"/>
          <a:cs typeface="+mn-cs"/>
        </a:defRPr>
      </a:lvl8pPr>
      <a:lvl9pPr marL="2742839" algn="l" defTabSz="685710"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30">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562">
          <p15:clr>
            <a:srgbClr val="A4A3A4"/>
          </p15:clr>
        </p15:guide>
        <p15:guide id="11" pos="994">
          <p15:clr>
            <a:srgbClr val="A4A3A4"/>
          </p15:clr>
        </p15:guide>
        <p15:guide id="12" pos="1426">
          <p15:clr>
            <a:srgbClr val="A4A3A4"/>
          </p15:clr>
        </p15:guide>
        <p15:guide id="13" pos="1858">
          <p15:clr>
            <a:srgbClr val="A4A3A4"/>
          </p15:clr>
        </p15:guide>
        <p15:guide id="14" pos="2290">
          <p15:clr>
            <a:srgbClr val="A4A3A4"/>
          </p15:clr>
        </p15:guide>
        <p15:guide id="15" pos="2722">
          <p15:clr>
            <a:srgbClr val="A4A3A4"/>
          </p15:clr>
        </p15:guide>
        <p15:guide id="16" pos="3153">
          <p15:clr>
            <a:srgbClr val="A4A3A4"/>
          </p15:clr>
        </p15:guide>
        <p15:guide id="17" pos="3585">
          <p15:clr>
            <a:srgbClr val="A4A3A4"/>
          </p15:clr>
        </p15:guide>
        <p15:guide id="18" pos="4017">
          <p15:clr>
            <a:srgbClr val="A4A3A4"/>
          </p15:clr>
        </p15:guide>
        <p15:guide id="19" pos="4449">
          <p15:clr>
            <a:srgbClr val="A4A3A4"/>
          </p15:clr>
        </p15:guide>
        <p15:guide id="20" pos="4881">
          <p15:clr>
            <a:srgbClr val="A4A3A4"/>
          </p15:clr>
        </p15:guide>
        <p15:guide id="21" pos="5313">
          <p15:clr>
            <a:srgbClr val="A4A3A4"/>
          </p15:clr>
        </p15:guide>
        <p15:guide id="22" pos="5745">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3734938" y="6677034"/>
            <a:ext cx="4720568" cy="196836"/>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1078"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3581891162"/>
      </p:ext>
    </p:extLst>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65460"/>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79328712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9.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3" Type="http://schemas.openxmlformats.org/officeDocument/2006/relationships/hyperlink" Target="https://azure.microsoft.com/en-us/blog/azure-backup-enables-backup-of-large-volumes-vms-databases-and-more/" TargetMode="External"/><Relationship Id="rId7" Type="http://schemas.openxmlformats.org/officeDocument/2006/relationships/hyperlink" Target="http://azure.microsoft.com/blog/2015/03/31/azure-backup-announcing-new-pricing-model-for-tco-reduction/" TargetMode="External"/><Relationship Id="rId2" Type="http://schemas.openxmlformats.org/officeDocument/2006/relationships/hyperlink" Target="https://technet.microsoft.com/en-us/library/jj860400.aspx" TargetMode="External"/><Relationship Id="rId1" Type="http://schemas.openxmlformats.org/officeDocument/2006/relationships/slideLayout" Target="../slideLayouts/slideLayout49.xml"/><Relationship Id="rId6" Type="http://schemas.openxmlformats.org/officeDocument/2006/relationships/hyperlink" Target="https://technet.microsoft.com/en-US/library/jj852163.aspx" TargetMode="External"/><Relationship Id="rId5" Type="http://schemas.openxmlformats.org/officeDocument/2006/relationships/hyperlink" Target="https://technet.microsoft.com/en-US/library/hh758007.aspx" TargetMode="External"/><Relationship Id="rId4" Type="http://schemas.openxmlformats.org/officeDocument/2006/relationships/hyperlink" Target="https://docs.microsoft.com/en-us/azure/virtual-machines/workloads/sap/hana-overview-high-availability-disaster-recovery#backup-and-restore"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8.png"/><Relationship Id="rId7" Type="http://schemas.openxmlformats.org/officeDocument/2006/relationships/image" Target="../media/image22.png"/><Relationship Id="rId12"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5.png"/><Relationship Id="rId5" Type="http://schemas.openxmlformats.org/officeDocument/2006/relationships/image" Target="../media/image30.png"/><Relationship Id="rId10" Type="http://schemas.openxmlformats.org/officeDocument/2006/relationships/image" Target="../media/image34.png"/><Relationship Id="rId4" Type="http://schemas.openxmlformats.org/officeDocument/2006/relationships/image" Target="../media/image29.png"/><Relationship Id="rId9"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45.wmf"/><Relationship Id="rId5" Type="http://schemas.openxmlformats.org/officeDocument/2006/relationships/oleObject" Target="../embeddings/oleObject1.bin"/><Relationship Id="rId4" Type="http://schemas.openxmlformats.org/officeDocument/2006/relationships/image" Target="../media/image46.emf"/></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684822"/>
            <a:ext cx="7171335" cy="899336"/>
          </a:xfrm>
        </p:spPr>
        <p:txBody>
          <a:bodyPr/>
          <a:lstStyle/>
          <a:p>
            <a:r>
              <a:rPr lang="en-US" dirty="0"/>
              <a:t>SAP NetWeaver on Azure</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2" y="4736607"/>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53" name="Title 1"/>
          <p:cNvSpPr>
            <a:spLocks noGrp="1"/>
          </p:cNvSpPr>
          <p:nvPr>
            <p:ph type="title"/>
          </p:nvPr>
        </p:nvSpPr>
        <p:spPr>
          <a:xfrm>
            <a:off x="268934" y="291112"/>
            <a:ext cx="11494682" cy="676860"/>
          </a:xfrm>
        </p:spPr>
        <p:txBody>
          <a:bodyPr/>
          <a:lstStyle/>
          <a:p>
            <a:r>
              <a:rPr lang="en-US" sz="4400" dirty="0">
                <a:solidFill>
                  <a:schemeClr val="bg1"/>
                </a:solidFill>
              </a:rPr>
              <a:t>Customer environment</a:t>
            </a:r>
            <a:endParaRPr lang="en-US" sz="4400" i="1" dirty="0">
              <a:solidFill>
                <a:schemeClr val="bg1"/>
              </a:solidFill>
            </a:endParaRPr>
          </a:p>
        </p:txBody>
      </p:sp>
      <p:pic>
        <p:nvPicPr>
          <p:cNvPr id="3" name="Picture 2" descr="Customer environment diagram&#10;&#10;The Customer environment diagram has a box with Test/Dev, Production, SAN storage, Tape devices, End users, and Legacy systems. A callout with a list of technical requirements points to Production. An arrow labeled Azure Migration points from the box to a cloud with Dev/Test, DR and Production on Azure. Questions on the bottom are Compute/storage sizing, High availability and DR, and Cloud migra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34" y="1095651"/>
            <a:ext cx="11658276" cy="5480640"/>
          </a:xfrm>
          <a:prstGeom prst="rect">
            <a:avLst/>
          </a:prstGeom>
        </p:spPr>
      </p:pic>
    </p:spTree>
    <p:extLst>
      <p:ext uri="{BB962C8B-B14F-4D97-AF65-F5344CB8AC3E}">
        <p14:creationId xmlns:p14="http://schemas.microsoft.com/office/powerpoint/2010/main" val="146293786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DE032-DAB9-4816-B740-E3C2549C4F52}"/>
              </a:ext>
            </a:extLst>
          </p:cNvPr>
          <p:cNvSpPr>
            <a:spLocks noGrp="1"/>
          </p:cNvSpPr>
          <p:nvPr>
            <p:ph type="title"/>
          </p:nvPr>
        </p:nvSpPr>
        <p:spPr/>
        <p:txBody>
          <a:bodyPr/>
          <a:lstStyle/>
          <a:p>
            <a:r>
              <a:rPr lang="en-US" sz="4400" dirty="0">
                <a:solidFill>
                  <a:schemeClr val="tx1"/>
                </a:solidFill>
              </a:rPr>
              <a:t>Design Principles</a:t>
            </a:r>
            <a:endParaRPr lang="en-US" dirty="0">
              <a:solidFill>
                <a:schemeClr val="tx1"/>
              </a:solidFill>
            </a:endParaRPr>
          </a:p>
        </p:txBody>
      </p:sp>
      <p:sp>
        <p:nvSpPr>
          <p:cNvPr id="3" name="Content Placeholder 2">
            <a:extLst>
              <a:ext uri="{FF2B5EF4-FFF2-40B4-BE49-F238E27FC236}">
                <a16:creationId xmlns:a16="http://schemas.microsoft.com/office/drawing/2014/main" id="{D4CC052E-733E-4F2B-802F-488AD5A7EF4F}"/>
              </a:ext>
            </a:extLst>
          </p:cNvPr>
          <p:cNvSpPr>
            <a:spLocks noGrp="1"/>
          </p:cNvSpPr>
          <p:nvPr>
            <p:ph sz="quarter" idx="4294967295"/>
          </p:nvPr>
        </p:nvSpPr>
        <p:spPr>
          <a:xfrm>
            <a:off x="527539" y="2226408"/>
            <a:ext cx="10756900" cy="3379788"/>
          </a:xfrm>
        </p:spPr>
        <p:txBody>
          <a:bodyPr/>
          <a:lstStyle/>
          <a:p>
            <a:pPr marL="728314" indent="-728314">
              <a:buFont typeface="+mj-lt"/>
              <a:buAutoNum type="arabicPeriod"/>
            </a:pPr>
            <a:r>
              <a:rPr lang="en-US" sz="4000" dirty="0">
                <a:solidFill>
                  <a:schemeClr val="tx1"/>
                </a:solidFill>
              </a:rPr>
              <a:t>Sizing (Compute, Storage)</a:t>
            </a:r>
          </a:p>
          <a:p>
            <a:pPr marL="728314" indent="-728314">
              <a:buFont typeface="+mj-lt"/>
              <a:buAutoNum type="arabicPeriod"/>
            </a:pPr>
            <a:r>
              <a:rPr lang="en-US" sz="4000" dirty="0">
                <a:solidFill>
                  <a:schemeClr val="tx1"/>
                </a:solidFill>
              </a:rPr>
              <a:t>High Availability</a:t>
            </a:r>
          </a:p>
          <a:p>
            <a:pPr marL="728314" indent="-728314">
              <a:buFont typeface="+mj-lt"/>
              <a:buAutoNum type="arabicPeriod"/>
            </a:pPr>
            <a:r>
              <a:rPr lang="en-US" sz="4000" dirty="0">
                <a:solidFill>
                  <a:schemeClr val="tx1"/>
                </a:solidFill>
              </a:rPr>
              <a:t>Backup</a:t>
            </a:r>
          </a:p>
          <a:p>
            <a:pPr marL="728314" indent="-728314">
              <a:buFont typeface="+mj-lt"/>
              <a:buAutoNum type="arabicPeriod"/>
            </a:pPr>
            <a:r>
              <a:rPr lang="en-US" sz="4000" dirty="0">
                <a:solidFill>
                  <a:schemeClr val="tx1"/>
                </a:solidFill>
              </a:rPr>
              <a:t>Disaster Recovery</a:t>
            </a:r>
          </a:p>
          <a:p>
            <a:endParaRPr lang="en-US" sz="3600" dirty="0">
              <a:solidFill>
                <a:schemeClr val="tx1"/>
              </a:solidFill>
            </a:endParaRPr>
          </a:p>
        </p:txBody>
      </p:sp>
    </p:spTree>
    <p:extLst>
      <p:ext uri="{BB962C8B-B14F-4D97-AF65-F5344CB8AC3E}">
        <p14:creationId xmlns:p14="http://schemas.microsoft.com/office/powerpoint/2010/main" val="266573351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BB945-E629-4D94-91B9-DD885656997E}"/>
              </a:ext>
            </a:extLst>
          </p:cNvPr>
          <p:cNvSpPr>
            <a:spLocks noGrp="1"/>
          </p:cNvSpPr>
          <p:nvPr>
            <p:ph type="title"/>
          </p:nvPr>
        </p:nvSpPr>
        <p:spPr/>
        <p:txBody>
          <a:bodyPr/>
          <a:lstStyle/>
          <a:p>
            <a:r>
              <a:rPr lang="en-US" sz="4400" dirty="0">
                <a:solidFill>
                  <a:schemeClr val="tx1"/>
                </a:solidFill>
                <a:latin typeface="Segoe UI" panose="020B0502040204020203" pitchFamily="34" charset="0"/>
              </a:rPr>
              <a:t>SAP VM &amp; Storage Sizing Principles</a:t>
            </a:r>
            <a:endParaRPr lang="en-US" dirty="0">
              <a:solidFill>
                <a:schemeClr val="tx1"/>
              </a:solidFill>
            </a:endParaRPr>
          </a:p>
        </p:txBody>
      </p:sp>
      <p:sp>
        <p:nvSpPr>
          <p:cNvPr id="10" name="Rectangle 9">
            <a:extLst>
              <a:ext uri="{FF2B5EF4-FFF2-40B4-BE49-F238E27FC236}">
                <a16:creationId xmlns:a16="http://schemas.microsoft.com/office/drawing/2014/main" id="{DF5D501A-675B-494B-8388-2EE29B227D85}"/>
              </a:ext>
            </a:extLst>
          </p:cNvPr>
          <p:cNvSpPr/>
          <p:nvPr/>
        </p:nvSpPr>
        <p:spPr>
          <a:xfrm>
            <a:off x="215880" y="1143900"/>
            <a:ext cx="5836585" cy="4093428"/>
          </a:xfrm>
          <a:prstGeom prst="rect">
            <a:avLst/>
          </a:prstGeom>
        </p:spPr>
        <p:txBody>
          <a:bodyPr wrap="square">
            <a:spAutoFit/>
          </a:bodyPr>
          <a:lstStyle/>
          <a:p>
            <a:pPr marL="457112" marR="0" lvl="0" indent="-457112" algn="l" defTabSz="914400" rtl="0" eaLnBrk="1" fontAlgn="auto" latinLnBrk="0" hangingPunct="1">
              <a:lnSpc>
                <a:spcPct val="100000"/>
              </a:lnSpc>
              <a:spcBef>
                <a:spcPts val="0"/>
              </a:spcBef>
              <a:spcAft>
                <a:spcPts val="0"/>
              </a:spcAft>
              <a:buClr>
                <a:srgbClr val="FFFFFF"/>
              </a:buClr>
              <a:buSzTx/>
              <a:buFont typeface="+mj-lt"/>
              <a:buAutoNum type="arabicPeriod"/>
              <a:tabLst/>
              <a:defRPr/>
            </a:pPr>
            <a:r>
              <a:rPr kumimoji="0" lang="en-US" sz="2000" b="0" i="0" u="none" strike="noStrike" kern="1200" cap="none" spc="0" normalizeH="0" baseline="0" noProof="0" dirty="0">
                <a:ln>
                  <a:noFill/>
                </a:ln>
                <a:solidFill>
                  <a:srgbClr val="FFFF00"/>
                </a:solidFill>
                <a:effectLst/>
                <a:uLnTx/>
                <a:uFillTx/>
                <a:latin typeface="Segoe UI"/>
                <a:ea typeface="+mn-ea"/>
                <a:cs typeface="+mn-cs"/>
              </a:rPr>
              <a:t>Know # of SAPS </a:t>
            </a:r>
            <a:r>
              <a:rPr kumimoji="0" lang="en-US" sz="2000" b="0" i="0" u="none" strike="noStrike" kern="1200" cap="none" spc="0" normalizeH="0" baseline="0" noProof="0" dirty="0">
                <a:ln>
                  <a:noFill/>
                </a:ln>
                <a:solidFill>
                  <a:srgbClr val="FFFFFF"/>
                </a:solidFill>
                <a:effectLst/>
                <a:uLnTx/>
                <a:uFillTx/>
                <a:latin typeface="Segoe UI"/>
                <a:ea typeface="+mn-ea"/>
                <a:cs typeface="+mn-cs"/>
              </a:rPr>
              <a:t>for </a:t>
            </a:r>
            <a:r>
              <a:rPr kumimoji="0" lang="en-US" sz="2000" b="0" i="0" u="none" strike="noStrike" kern="1200" cap="none" spc="0" normalizeH="0" baseline="0" noProof="0" dirty="0">
                <a:ln>
                  <a:noFill/>
                </a:ln>
                <a:solidFill>
                  <a:srgbClr val="FFFF00"/>
                </a:solidFill>
                <a:effectLst/>
                <a:uLnTx/>
                <a:uFillTx/>
                <a:latin typeface="Segoe UI"/>
                <a:ea typeface="+mn-ea"/>
                <a:cs typeface="+mn-cs"/>
              </a:rPr>
              <a:t>SAP application and database tiers</a:t>
            </a:r>
          </a:p>
          <a:p>
            <a:pPr marL="457112" marR="0" lvl="0" indent="-457112" algn="just" defTabSz="914225" rtl="0" eaLnBrk="1" fontAlgn="auto" latinLnBrk="0" hangingPunct="1">
              <a:lnSpc>
                <a:spcPct val="100000"/>
              </a:lnSpc>
              <a:spcBef>
                <a:spcPts val="0"/>
              </a:spcBef>
              <a:spcAft>
                <a:spcPts val="0"/>
              </a:spcAft>
              <a:buClrTx/>
              <a:buSzTx/>
              <a:buFont typeface="+mj-lt"/>
              <a:buAutoNum type="arabicPeriod"/>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457112" marR="0" lvl="0" indent="-457112"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Know system activity period, use snoozing, Azure automation to shutdown (i.e. sandbox 10x5, not 24x7)</a:t>
            </a: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457112" marR="0" lvl="0" indent="-457112" algn="just" defTabSz="914225" rtl="0" eaLnBrk="1" fontAlgn="auto" latinLnBrk="0" hangingPunct="1">
              <a:lnSpc>
                <a:spcPct val="100000"/>
              </a:lnSpc>
              <a:spcBef>
                <a:spcPts val="0"/>
              </a:spcBef>
              <a:spcAft>
                <a:spcPts val="0"/>
              </a:spcAft>
              <a:buClrTx/>
              <a:buSzTx/>
              <a:buFont typeface="+mj-lt"/>
              <a:buAutoNum type="arabicPeriod" startAt="3"/>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For SAP APPL servers, use a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rPr>
              <a:t>few smaller VM vs one large VM</a:t>
            </a:r>
            <a:r>
              <a:rPr kumimoji="0" lang="en-US" sz="2000" b="1" i="0" u="none" strike="noStrike" kern="1200" cap="none" spc="0" normalizeH="0" baseline="0" noProof="0" dirty="0">
                <a:ln>
                  <a:noFill/>
                </a:ln>
                <a:solidFill>
                  <a:srgbClr val="FFFFFF"/>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(redundant nodes).</a:t>
            </a: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457112" marR="0" lvl="0" indent="-457112" algn="just" defTabSz="914225" rtl="0" eaLnBrk="1" fontAlgn="auto" latinLnBrk="0" hangingPunct="1">
              <a:lnSpc>
                <a:spcPct val="100000"/>
              </a:lnSpc>
              <a:spcBef>
                <a:spcPts val="0"/>
              </a:spcBef>
              <a:spcAft>
                <a:spcPts val="0"/>
              </a:spcAft>
              <a:buClrTx/>
              <a:buSzTx/>
              <a:buFont typeface="+mj-lt"/>
              <a:buAutoNum type="arabicPeriod" startAt="4"/>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Ensure the selected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rPr>
              <a:t>VM supports the IOPS &amp; throughput requirements </a:t>
            </a: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of the database server.</a:t>
            </a:r>
          </a:p>
          <a:p>
            <a:pPr marL="457112" marR="0" lvl="0" indent="-457112" algn="l" defTabSz="914225" rtl="0" eaLnBrk="1" fontAlgn="auto" latinLnBrk="0" hangingPunct="1">
              <a:lnSpc>
                <a:spcPct val="100000"/>
              </a:lnSpc>
              <a:spcBef>
                <a:spcPts val="0"/>
              </a:spcBef>
              <a:spcAft>
                <a:spcPts val="0"/>
              </a:spcAft>
              <a:buClrTx/>
              <a:buSzTx/>
              <a:buFont typeface="+mj-lt"/>
              <a:buAutoNum type="arabicPeriod" startAt="4"/>
              <a:tabLst/>
              <a:defRPr/>
            </a:pPr>
            <a:endParaRPr kumimoji="0" lang="en-US" sz="2000" b="0"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D34FF9B7-7D85-410C-A40C-191896716F1B}"/>
              </a:ext>
            </a:extLst>
          </p:cNvPr>
          <p:cNvSpPr/>
          <p:nvPr/>
        </p:nvSpPr>
        <p:spPr>
          <a:xfrm>
            <a:off x="6243912" y="1143901"/>
            <a:ext cx="5616198" cy="5632311"/>
          </a:xfrm>
          <a:prstGeom prst="rect">
            <a:avLst/>
          </a:prstGeom>
        </p:spPr>
        <p:txBody>
          <a:bodyPr wrap="square">
            <a:spAutoFit/>
          </a:bodyPr>
          <a:lstStyle/>
          <a:p>
            <a:pPr marL="457112" marR="0" lvl="0" indent="-457112" algn="just" defTabSz="914225"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Choose standard or premium storage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rPr>
              <a:t>Managed Disks</a:t>
            </a: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 based on IOPS and disk throughput requirements.</a:t>
            </a: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FFFFFF"/>
              </a:solidFill>
              <a:effectLst/>
              <a:uLnTx/>
              <a:uFillTx/>
              <a:latin typeface="Segoe UI"/>
              <a:ea typeface="+mn-ea"/>
              <a:cs typeface="+mn-cs"/>
            </a:endParaRP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FFFFFF"/>
              </a:solidFill>
              <a:effectLst/>
              <a:uLnTx/>
              <a:uFillTx/>
              <a:latin typeface="Calibri" panose="020F0502020204030204"/>
              <a:ea typeface="+mn-ea"/>
              <a:cs typeface="+mn-cs"/>
            </a:endParaRPr>
          </a:p>
          <a:p>
            <a:pPr marL="457112" marR="0" lvl="0" indent="-457112" algn="l" defTabSz="914400" rtl="0" eaLnBrk="1" fontAlgn="auto" latinLnBrk="0" hangingPunct="1">
              <a:lnSpc>
                <a:spcPct val="100000"/>
              </a:lnSpc>
              <a:spcBef>
                <a:spcPts val="0"/>
              </a:spcBef>
              <a:spcAft>
                <a:spcPts val="0"/>
              </a:spcAft>
              <a:buClrTx/>
              <a:buSzTx/>
              <a:buFont typeface="+mj-lt"/>
              <a:buAutoNum type="arabicPeriod" startAt="4"/>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457112" marR="0" lvl="0" indent="-457112" algn="l" defTabSz="914400" rtl="0" eaLnBrk="1" fontAlgn="auto" latinLnBrk="0" hangingPunct="1">
              <a:lnSpc>
                <a:spcPct val="100000"/>
              </a:lnSpc>
              <a:spcBef>
                <a:spcPts val="0"/>
              </a:spcBef>
              <a:spcAft>
                <a:spcPts val="0"/>
              </a:spcAft>
              <a:buClrTx/>
              <a:buSzTx/>
              <a:buFont typeface="+mj-lt"/>
              <a:buAutoNum type="arabicPeriod" startAt="4"/>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SAP application servers  usually deployed on standard storage; but, can be deployed on small premium storage (P4, P6) if using a single server and to benefit from single instance SLA.</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0404222A-BA23-4D98-8A4A-60B2990A4C3C}"/>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978860" y="5108530"/>
            <a:ext cx="2740735" cy="1593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2F093E0C-5FB5-48E4-A2FB-081BE75C71F3}"/>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721568" y="2921461"/>
            <a:ext cx="1329989" cy="1616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16:creationId xmlns:a16="http://schemas.microsoft.com/office/drawing/2014/main" id="{5A3AADDC-EC7B-416F-9EDF-4282DA093E8B}"/>
              </a:ext>
            </a:extLst>
          </p:cNvPr>
          <p:cNvSpPr/>
          <p:nvPr/>
        </p:nvSpPr>
        <p:spPr>
          <a:xfrm>
            <a:off x="6258657" y="2156962"/>
            <a:ext cx="5163214" cy="706039"/>
          </a:xfrm>
          <a:prstGeom prst="rect">
            <a:avLst/>
          </a:prstGeom>
        </p:spPr>
        <p:txBody>
          <a:bodyPr wrap="square">
            <a:spAutoFit/>
          </a:bodyPr>
          <a:lstStyle/>
          <a:p>
            <a:pPr marL="457112" marR="0" lvl="0" indent="-457112" algn="just" defTabSz="914225" rtl="0" eaLnBrk="1" fontAlgn="auto" latinLnBrk="0" hangingPunct="1">
              <a:lnSpc>
                <a:spcPct val="100000"/>
              </a:lnSpc>
              <a:spcBef>
                <a:spcPts val="0"/>
              </a:spcBef>
              <a:spcAft>
                <a:spcPts val="0"/>
              </a:spcAft>
              <a:buClrTx/>
              <a:buSzTx/>
              <a:buFont typeface="+mj-lt"/>
              <a:buAutoNum type="arabicPeriod" startAt="2"/>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Use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rPr>
              <a:t>premium storage for SAP databases (both database files and log file(s))</a:t>
            </a: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a:t>
            </a:r>
          </a:p>
        </p:txBody>
      </p:sp>
      <p:sp>
        <p:nvSpPr>
          <p:cNvPr id="15" name="Rectangle 14">
            <a:extLst>
              <a:ext uri="{FF2B5EF4-FFF2-40B4-BE49-F238E27FC236}">
                <a16:creationId xmlns:a16="http://schemas.microsoft.com/office/drawing/2014/main" id="{D2E6FE9A-C60D-4C3D-AF33-8806CB5AF0AF}"/>
              </a:ext>
            </a:extLst>
          </p:cNvPr>
          <p:cNvSpPr/>
          <p:nvPr/>
        </p:nvSpPr>
        <p:spPr>
          <a:xfrm>
            <a:off x="6258657" y="2881363"/>
            <a:ext cx="4179477" cy="1661757"/>
          </a:xfrm>
          <a:prstGeom prst="rect">
            <a:avLst/>
          </a:prstGeom>
        </p:spPr>
        <p:txBody>
          <a:bodyPr wrap="square">
            <a:spAutoFit/>
          </a:bodyPr>
          <a:lstStyle/>
          <a:p>
            <a:pPr marL="457112" marR="0" lvl="0" indent="-457112" algn="just" defTabSz="914225" rtl="0" eaLnBrk="1" fontAlgn="auto" latinLnBrk="0" hangingPunct="1">
              <a:lnSpc>
                <a:spcPct val="100000"/>
              </a:lnSpc>
              <a:spcBef>
                <a:spcPts val="0"/>
              </a:spcBef>
              <a:spcAft>
                <a:spcPts val="0"/>
              </a:spcAft>
              <a:buClrTx/>
              <a:buSzTx/>
              <a:buFont typeface="+mj-lt"/>
              <a:buAutoNum type="arabicPeriod" startAt="3"/>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For database servers use Windows storage spaces or LINUX-LVM to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rPr>
              <a:t>stripe</a:t>
            </a: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 (glue) disks and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rPr>
              <a:t>aggregate IOPS, throughput and storage capacity</a:t>
            </a: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46410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0DCF3-DCD4-490A-97D9-6DD86AD20851}"/>
              </a:ext>
            </a:extLst>
          </p:cNvPr>
          <p:cNvSpPr>
            <a:spLocks noGrp="1"/>
          </p:cNvSpPr>
          <p:nvPr>
            <p:ph type="title"/>
          </p:nvPr>
        </p:nvSpPr>
        <p:spPr>
          <a:xfrm>
            <a:off x="291350" y="154452"/>
            <a:ext cx="11541863" cy="899665"/>
          </a:xfrm>
        </p:spPr>
        <p:txBody>
          <a:bodyPr/>
          <a:lstStyle/>
          <a:p>
            <a:r>
              <a:rPr lang="en-US" sz="3600" dirty="0">
                <a:solidFill>
                  <a:schemeClr val="tx1"/>
                </a:solidFill>
                <a:cs typeface="Segoe UI Light" panose="020B0502040204020203" pitchFamily="34" charset="0"/>
              </a:rPr>
              <a:t>(SAPS) Azure VM Options for SAP Applications</a:t>
            </a:r>
            <a:endParaRPr lang="en-US" sz="3600" dirty="0">
              <a:solidFill>
                <a:schemeClr val="tx1"/>
              </a:solidFill>
            </a:endParaRPr>
          </a:p>
        </p:txBody>
      </p:sp>
      <p:pic>
        <p:nvPicPr>
          <p:cNvPr id="4" name="Picture 3" descr="Azure VM Options for SAP Applications table.&#10;&#10;A table of Azure VM Options for SAP Applications displays the information in the Instructor Notes.">
            <a:extLst>
              <a:ext uri="{FF2B5EF4-FFF2-40B4-BE49-F238E27FC236}">
                <a16:creationId xmlns:a16="http://schemas.microsoft.com/office/drawing/2014/main" id="{07971E7C-2CB4-42C2-A0A2-07683D9CE8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313" y="888979"/>
            <a:ext cx="10933938" cy="5592029"/>
          </a:xfrm>
          <a:prstGeom prst="rect">
            <a:avLst/>
          </a:prstGeom>
        </p:spPr>
      </p:pic>
      <p:sp>
        <p:nvSpPr>
          <p:cNvPr id="5" name="Rectangle 4">
            <a:extLst>
              <a:ext uri="{FF2B5EF4-FFF2-40B4-BE49-F238E27FC236}">
                <a16:creationId xmlns:a16="http://schemas.microsoft.com/office/drawing/2014/main" id="{67FE9002-8597-4A31-AA87-D6C452BF3829}"/>
              </a:ext>
            </a:extLst>
          </p:cNvPr>
          <p:cNvSpPr/>
          <p:nvPr/>
        </p:nvSpPr>
        <p:spPr>
          <a:xfrm>
            <a:off x="0" y="6494322"/>
            <a:ext cx="9124277"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SAP Note 1928533 and https://docs.microsoft.com/en-us/azure/virtual-machines/windows/sizes-memory</a:t>
            </a:r>
          </a:p>
        </p:txBody>
      </p:sp>
      <p:sp>
        <p:nvSpPr>
          <p:cNvPr id="6" name="TextBox 5">
            <a:extLst>
              <a:ext uri="{FF2B5EF4-FFF2-40B4-BE49-F238E27FC236}">
                <a16:creationId xmlns:a16="http://schemas.microsoft.com/office/drawing/2014/main" id="{0787CDB1-670B-40A0-8991-987831F24457}"/>
              </a:ext>
            </a:extLst>
          </p:cNvPr>
          <p:cNvSpPr txBox="1"/>
          <p:nvPr/>
        </p:nvSpPr>
        <p:spPr>
          <a:xfrm>
            <a:off x="9238594" y="6517405"/>
            <a:ext cx="229065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Segoe UI Light"/>
                <a:ea typeface="+mn-ea"/>
                <a:cs typeface="+mn-cs"/>
              </a:rPr>
              <a:t>Red: certification in roadmap</a:t>
            </a:r>
          </a:p>
        </p:txBody>
      </p:sp>
      <p:sp>
        <p:nvSpPr>
          <p:cNvPr id="7" name="Rectangle 6">
            <a:extLst>
              <a:ext uri="{FF2B5EF4-FFF2-40B4-BE49-F238E27FC236}">
                <a16:creationId xmlns:a16="http://schemas.microsoft.com/office/drawing/2014/main" id="{CE1A679A-DCBB-424A-92AE-2A0AF5404C97}"/>
              </a:ext>
            </a:extLst>
          </p:cNvPr>
          <p:cNvSpPr/>
          <p:nvPr/>
        </p:nvSpPr>
        <p:spPr bwMode="auto">
          <a:xfrm>
            <a:off x="3948545" y="810491"/>
            <a:ext cx="602673" cy="5706914"/>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247317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FEEB9-A45F-4EB4-B292-5678CD8DBDFB}"/>
              </a:ext>
            </a:extLst>
          </p:cNvPr>
          <p:cNvSpPr>
            <a:spLocks noGrp="1"/>
          </p:cNvSpPr>
          <p:nvPr>
            <p:ph type="title"/>
          </p:nvPr>
        </p:nvSpPr>
        <p:spPr/>
        <p:txBody>
          <a:bodyPr/>
          <a:lstStyle/>
          <a:p>
            <a:r>
              <a:rPr lang="en-US" sz="4400" dirty="0">
                <a:solidFill>
                  <a:schemeClr val="tx1"/>
                </a:solidFill>
                <a:latin typeface="Segoe UI" panose="020B0502040204020203" pitchFamily="34" charset="0"/>
              </a:rPr>
              <a:t>Premium Storage KPIs (Cost differ by region)</a:t>
            </a:r>
            <a:endParaRPr lang="en-US" dirty="0">
              <a:solidFill>
                <a:schemeClr val="tx1"/>
              </a:solidFill>
            </a:endParaRPr>
          </a:p>
        </p:txBody>
      </p:sp>
      <p:graphicFrame>
        <p:nvGraphicFramePr>
          <p:cNvPr id="12" name="Table 11">
            <a:extLst>
              <a:ext uri="{FF2B5EF4-FFF2-40B4-BE49-F238E27FC236}">
                <a16:creationId xmlns:a16="http://schemas.microsoft.com/office/drawing/2014/main" id="{89AEE296-E0D0-4E02-BE3C-75FDAFA64A57}"/>
              </a:ext>
            </a:extLst>
          </p:cNvPr>
          <p:cNvGraphicFramePr>
            <a:graphicFrameLocks noGrp="1"/>
          </p:cNvGraphicFramePr>
          <p:nvPr>
            <p:extLst>
              <p:ext uri="{D42A27DB-BD31-4B8C-83A1-F6EECF244321}">
                <p14:modId xmlns:p14="http://schemas.microsoft.com/office/powerpoint/2010/main" val="1780539903"/>
              </p:ext>
            </p:extLst>
          </p:nvPr>
        </p:nvGraphicFramePr>
        <p:xfrm>
          <a:off x="3269078" y="1776674"/>
          <a:ext cx="8649794" cy="2887547"/>
        </p:xfrm>
        <a:graphic>
          <a:graphicData uri="http://schemas.openxmlformats.org/drawingml/2006/table">
            <a:tbl>
              <a:tblPr firstRow="1" firstCol="1" bandCol="1"/>
              <a:tblGrid>
                <a:gridCol w="1424610">
                  <a:extLst>
                    <a:ext uri="{9D8B030D-6E8A-4147-A177-3AD203B41FA5}">
                      <a16:colId xmlns:a16="http://schemas.microsoft.com/office/drawing/2014/main" val="3500317582"/>
                    </a:ext>
                  </a:extLst>
                </a:gridCol>
                <a:gridCol w="911624">
                  <a:extLst>
                    <a:ext uri="{9D8B030D-6E8A-4147-A177-3AD203B41FA5}">
                      <a16:colId xmlns:a16="http://schemas.microsoft.com/office/drawing/2014/main" val="2183111314"/>
                    </a:ext>
                  </a:extLst>
                </a:gridCol>
                <a:gridCol w="911624">
                  <a:extLst>
                    <a:ext uri="{9D8B030D-6E8A-4147-A177-3AD203B41FA5}">
                      <a16:colId xmlns:a16="http://schemas.microsoft.com/office/drawing/2014/main" val="1420941286"/>
                    </a:ext>
                  </a:extLst>
                </a:gridCol>
                <a:gridCol w="911624">
                  <a:extLst>
                    <a:ext uri="{9D8B030D-6E8A-4147-A177-3AD203B41FA5}">
                      <a16:colId xmlns:a16="http://schemas.microsoft.com/office/drawing/2014/main" val="3717901746"/>
                    </a:ext>
                  </a:extLst>
                </a:gridCol>
                <a:gridCol w="911624">
                  <a:extLst>
                    <a:ext uri="{9D8B030D-6E8A-4147-A177-3AD203B41FA5}">
                      <a16:colId xmlns:a16="http://schemas.microsoft.com/office/drawing/2014/main" val="594706877"/>
                    </a:ext>
                  </a:extLst>
                </a:gridCol>
                <a:gridCol w="859995">
                  <a:extLst>
                    <a:ext uri="{9D8B030D-6E8A-4147-A177-3AD203B41FA5}">
                      <a16:colId xmlns:a16="http://schemas.microsoft.com/office/drawing/2014/main" val="3133262503"/>
                    </a:ext>
                  </a:extLst>
                </a:gridCol>
                <a:gridCol w="906231">
                  <a:extLst>
                    <a:ext uri="{9D8B030D-6E8A-4147-A177-3AD203B41FA5}">
                      <a16:colId xmlns:a16="http://schemas.microsoft.com/office/drawing/2014/main" val="942016152"/>
                    </a:ext>
                  </a:extLst>
                </a:gridCol>
                <a:gridCol w="906231">
                  <a:extLst>
                    <a:ext uri="{9D8B030D-6E8A-4147-A177-3AD203B41FA5}">
                      <a16:colId xmlns:a16="http://schemas.microsoft.com/office/drawing/2014/main" val="3175885136"/>
                    </a:ext>
                  </a:extLst>
                </a:gridCol>
                <a:gridCol w="906231">
                  <a:extLst>
                    <a:ext uri="{9D8B030D-6E8A-4147-A177-3AD203B41FA5}">
                      <a16:colId xmlns:a16="http://schemas.microsoft.com/office/drawing/2014/main" val="2483227964"/>
                    </a:ext>
                  </a:extLst>
                </a:gridCol>
              </a:tblGrid>
              <a:tr h="1050717">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solidFill>
                            <a:schemeClr val="tx1"/>
                          </a:solidFill>
                          <a:latin typeface="+mj-lt"/>
                        </a:rPr>
                        <a:t>Premium Storage Disk Type</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P4</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P6</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P10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685710" rtl="0" eaLnBrk="1" latinLnBrk="0" hangingPunct="1">
                        <a:defRPr sz="1324" kern="1200">
                          <a:solidFill>
                            <a:schemeClr val="tx1"/>
                          </a:solidFill>
                          <a:latin typeface="Segoe UI Semilight"/>
                        </a:defRPr>
                      </a:lvl1pPr>
                      <a:lvl2pPr marL="342855" algn="l" defTabSz="685710" rtl="0" eaLnBrk="1" latinLnBrk="0" hangingPunct="1">
                        <a:defRPr sz="1324" kern="1200">
                          <a:solidFill>
                            <a:schemeClr val="tx1"/>
                          </a:solidFill>
                          <a:latin typeface="Segoe UI Semilight"/>
                        </a:defRPr>
                      </a:lvl2pPr>
                      <a:lvl3pPr marL="685710" algn="l" defTabSz="685710" rtl="0" eaLnBrk="1" latinLnBrk="0" hangingPunct="1">
                        <a:defRPr sz="1324" kern="1200">
                          <a:solidFill>
                            <a:schemeClr val="tx1"/>
                          </a:solidFill>
                          <a:latin typeface="Segoe UI Semilight"/>
                        </a:defRPr>
                      </a:lvl3pPr>
                      <a:lvl4pPr marL="1028565" algn="l" defTabSz="685710" rtl="0" eaLnBrk="1" latinLnBrk="0" hangingPunct="1">
                        <a:defRPr sz="1324" kern="1200">
                          <a:solidFill>
                            <a:schemeClr val="tx1"/>
                          </a:solidFill>
                          <a:latin typeface="Segoe UI Semilight"/>
                        </a:defRPr>
                      </a:lvl4pPr>
                      <a:lvl5pPr marL="1371418" algn="l" defTabSz="685710" rtl="0" eaLnBrk="1" latinLnBrk="0" hangingPunct="1">
                        <a:defRPr sz="1324" kern="1200">
                          <a:solidFill>
                            <a:schemeClr val="tx1"/>
                          </a:solidFill>
                          <a:latin typeface="Segoe UI Semilight"/>
                        </a:defRPr>
                      </a:lvl5pPr>
                      <a:lvl6pPr marL="1714274" algn="l" defTabSz="685710" rtl="0" eaLnBrk="1" latinLnBrk="0" hangingPunct="1">
                        <a:defRPr sz="1324" kern="1200">
                          <a:solidFill>
                            <a:schemeClr val="tx1"/>
                          </a:solidFill>
                          <a:latin typeface="Segoe UI Semilight"/>
                        </a:defRPr>
                      </a:lvl6pPr>
                      <a:lvl7pPr marL="2057128" algn="l" defTabSz="685710" rtl="0" eaLnBrk="1" latinLnBrk="0" hangingPunct="1">
                        <a:defRPr sz="1324" kern="1200">
                          <a:solidFill>
                            <a:schemeClr val="tx1"/>
                          </a:solidFill>
                          <a:latin typeface="Segoe UI Semilight"/>
                        </a:defRPr>
                      </a:lvl7pPr>
                      <a:lvl8pPr marL="2399983" algn="l" defTabSz="685710" rtl="0" eaLnBrk="1" latinLnBrk="0" hangingPunct="1">
                        <a:defRPr sz="1324" kern="1200">
                          <a:solidFill>
                            <a:schemeClr val="tx1"/>
                          </a:solidFill>
                          <a:latin typeface="Segoe UI Semilight"/>
                        </a:defRPr>
                      </a:lvl8pPr>
                      <a:lvl9pPr marL="2742839" algn="l" defTabSz="685710" rtl="0" eaLnBrk="1" latinLnBrk="0" hangingPunct="1">
                        <a:defRPr sz="1324" kern="1200">
                          <a:solidFill>
                            <a:schemeClr val="tx1"/>
                          </a:solidFill>
                          <a:latin typeface="Segoe UI Semilight"/>
                        </a:defRPr>
                      </a:lvl9pPr>
                    </a:lstStyle>
                    <a:p>
                      <a:pPr marL="0" algn="ctr" defTabSz="914029" rtl="0" eaLnBrk="1" latinLnBrk="0" hangingPunct="1"/>
                      <a:r>
                        <a:rPr lang="en-US" sz="1600" b="0" kern="1200" dirty="0">
                          <a:solidFill>
                            <a:schemeClr val="lt1"/>
                          </a:solidFill>
                          <a:latin typeface="+mj-lt"/>
                          <a:ea typeface="+mn-ea"/>
                          <a:cs typeface="+mn-cs"/>
                        </a:rPr>
                        <a:t>P15</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P20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P30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P40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P50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3895604224"/>
                  </a:ext>
                </a:extLst>
              </a:tr>
              <a:tr h="721887">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solidFill>
                            <a:schemeClr val="tx1"/>
                          </a:solidFill>
                          <a:latin typeface="+mj-lt"/>
                        </a:rPr>
                        <a:t>Disk size</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32 GB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64 GB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128 GB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85710" rtl="0" eaLnBrk="1" latinLnBrk="0" hangingPunct="1">
                        <a:defRPr sz="1324" kern="1200">
                          <a:solidFill>
                            <a:schemeClr val="tx1"/>
                          </a:solidFill>
                          <a:latin typeface="Segoe UI Semilight"/>
                        </a:defRPr>
                      </a:lvl1pPr>
                      <a:lvl2pPr marL="342855" algn="l" defTabSz="685710" rtl="0" eaLnBrk="1" latinLnBrk="0" hangingPunct="1">
                        <a:defRPr sz="1324" kern="1200">
                          <a:solidFill>
                            <a:schemeClr val="tx1"/>
                          </a:solidFill>
                          <a:latin typeface="Segoe UI Semilight"/>
                        </a:defRPr>
                      </a:lvl2pPr>
                      <a:lvl3pPr marL="685710" algn="l" defTabSz="685710" rtl="0" eaLnBrk="1" latinLnBrk="0" hangingPunct="1">
                        <a:defRPr sz="1324" kern="1200">
                          <a:solidFill>
                            <a:schemeClr val="tx1"/>
                          </a:solidFill>
                          <a:latin typeface="Segoe UI Semilight"/>
                        </a:defRPr>
                      </a:lvl3pPr>
                      <a:lvl4pPr marL="1028565" algn="l" defTabSz="685710" rtl="0" eaLnBrk="1" latinLnBrk="0" hangingPunct="1">
                        <a:defRPr sz="1324" kern="1200">
                          <a:solidFill>
                            <a:schemeClr val="tx1"/>
                          </a:solidFill>
                          <a:latin typeface="Segoe UI Semilight"/>
                        </a:defRPr>
                      </a:lvl4pPr>
                      <a:lvl5pPr marL="1371418" algn="l" defTabSz="685710" rtl="0" eaLnBrk="1" latinLnBrk="0" hangingPunct="1">
                        <a:defRPr sz="1324" kern="1200">
                          <a:solidFill>
                            <a:schemeClr val="tx1"/>
                          </a:solidFill>
                          <a:latin typeface="Segoe UI Semilight"/>
                        </a:defRPr>
                      </a:lvl5pPr>
                      <a:lvl6pPr marL="1714274" algn="l" defTabSz="685710" rtl="0" eaLnBrk="1" latinLnBrk="0" hangingPunct="1">
                        <a:defRPr sz="1324" kern="1200">
                          <a:solidFill>
                            <a:schemeClr val="tx1"/>
                          </a:solidFill>
                          <a:latin typeface="Segoe UI Semilight"/>
                        </a:defRPr>
                      </a:lvl6pPr>
                      <a:lvl7pPr marL="2057128" algn="l" defTabSz="685710" rtl="0" eaLnBrk="1" latinLnBrk="0" hangingPunct="1">
                        <a:defRPr sz="1324" kern="1200">
                          <a:solidFill>
                            <a:schemeClr val="tx1"/>
                          </a:solidFill>
                          <a:latin typeface="Segoe UI Semilight"/>
                        </a:defRPr>
                      </a:lvl7pPr>
                      <a:lvl8pPr marL="2399983" algn="l" defTabSz="685710" rtl="0" eaLnBrk="1" latinLnBrk="0" hangingPunct="1">
                        <a:defRPr sz="1324" kern="1200">
                          <a:solidFill>
                            <a:schemeClr val="tx1"/>
                          </a:solidFill>
                          <a:latin typeface="Segoe UI Semilight"/>
                        </a:defRPr>
                      </a:lvl8pPr>
                      <a:lvl9pPr marL="2742839" algn="l" defTabSz="685710" rtl="0" eaLnBrk="1" latinLnBrk="0" hangingPunct="1">
                        <a:defRPr sz="1324" kern="1200">
                          <a:solidFill>
                            <a:schemeClr val="tx1"/>
                          </a:solidFill>
                          <a:latin typeface="Segoe UI Semilight"/>
                        </a:defRPr>
                      </a:lvl9pPr>
                    </a:lstStyle>
                    <a:p>
                      <a:pPr algn="ctr"/>
                      <a:r>
                        <a:rPr lang="en-US" sz="1600" b="0" dirty="0">
                          <a:solidFill>
                            <a:schemeClr val="bg1"/>
                          </a:solidFill>
                          <a:latin typeface="+mj-lt"/>
                        </a:rPr>
                        <a:t>256 GB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512 GB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1024 GB </a:t>
                      </a:r>
                    </a:p>
                    <a:p>
                      <a:pPr algn="ctr"/>
                      <a:r>
                        <a:rPr lang="en-US" sz="1600" b="0" dirty="0">
                          <a:solidFill>
                            <a:schemeClr val="bg1"/>
                          </a:solidFill>
                          <a:latin typeface="+mj-lt"/>
                        </a:rPr>
                        <a:t>(1 TB)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2048 GB </a:t>
                      </a:r>
                    </a:p>
                    <a:p>
                      <a:pPr algn="ctr"/>
                      <a:r>
                        <a:rPr lang="en-US" sz="1600" b="0" dirty="0">
                          <a:solidFill>
                            <a:schemeClr val="bg1"/>
                          </a:solidFill>
                          <a:latin typeface="+mj-lt"/>
                        </a:rPr>
                        <a:t>(2 TB)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4096 GB</a:t>
                      </a:r>
                    </a:p>
                    <a:p>
                      <a:pPr algn="ctr"/>
                      <a:r>
                        <a:rPr lang="en-US" sz="1600" b="0" dirty="0">
                          <a:solidFill>
                            <a:schemeClr val="bg1"/>
                          </a:solidFill>
                          <a:latin typeface="+mj-lt"/>
                        </a:rPr>
                        <a:t>(4 TB)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192634373"/>
                  </a:ext>
                </a:extLst>
              </a:tr>
              <a:tr h="393056">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solidFill>
                            <a:schemeClr val="tx1"/>
                          </a:solidFill>
                          <a:latin typeface="+mj-lt"/>
                        </a:rPr>
                        <a:t>IOPS per disk</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120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240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85710" rtl="0" eaLnBrk="1" latinLnBrk="0" hangingPunct="1">
                        <a:defRPr sz="1324" kern="1200">
                          <a:solidFill>
                            <a:schemeClr val="tx1"/>
                          </a:solidFill>
                          <a:latin typeface="Segoe UI Semilight"/>
                        </a:defRPr>
                      </a:lvl1pPr>
                      <a:lvl2pPr marL="342855" algn="l" defTabSz="685710" rtl="0" eaLnBrk="1" latinLnBrk="0" hangingPunct="1">
                        <a:defRPr sz="1324" kern="1200">
                          <a:solidFill>
                            <a:schemeClr val="tx1"/>
                          </a:solidFill>
                          <a:latin typeface="Segoe UI Semilight"/>
                        </a:defRPr>
                      </a:lvl2pPr>
                      <a:lvl3pPr marL="685710" algn="l" defTabSz="685710" rtl="0" eaLnBrk="1" latinLnBrk="0" hangingPunct="1">
                        <a:defRPr sz="1324" kern="1200">
                          <a:solidFill>
                            <a:schemeClr val="tx1"/>
                          </a:solidFill>
                          <a:latin typeface="Segoe UI Semilight"/>
                        </a:defRPr>
                      </a:lvl3pPr>
                      <a:lvl4pPr marL="1028565" algn="l" defTabSz="685710" rtl="0" eaLnBrk="1" latinLnBrk="0" hangingPunct="1">
                        <a:defRPr sz="1324" kern="1200">
                          <a:solidFill>
                            <a:schemeClr val="tx1"/>
                          </a:solidFill>
                          <a:latin typeface="Segoe UI Semilight"/>
                        </a:defRPr>
                      </a:lvl4pPr>
                      <a:lvl5pPr marL="1371418" algn="l" defTabSz="685710" rtl="0" eaLnBrk="1" latinLnBrk="0" hangingPunct="1">
                        <a:defRPr sz="1324" kern="1200">
                          <a:solidFill>
                            <a:schemeClr val="tx1"/>
                          </a:solidFill>
                          <a:latin typeface="Segoe UI Semilight"/>
                        </a:defRPr>
                      </a:lvl5pPr>
                      <a:lvl6pPr marL="1714274" algn="l" defTabSz="685710" rtl="0" eaLnBrk="1" latinLnBrk="0" hangingPunct="1">
                        <a:defRPr sz="1324" kern="1200">
                          <a:solidFill>
                            <a:schemeClr val="tx1"/>
                          </a:solidFill>
                          <a:latin typeface="Segoe UI Semilight"/>
                        </a:defRPr>
                      </a:lvl6pPr>
                      <a:lvl7pPr marL="2057128" algn="l" defTabSz="685710" rtl="0" eaLnBrk="1" latinLnBrk="0" hangingPunct="1">
                        <a:defRPr sz="1324" kern="1200">
                          <a:solidFill>
                            <a:schemeClr val="tx1"/>
                          </a:solidFill>
                          <a:latin typeface="Segoe UI Semilight"/>
                        </a:defRPr>
                      </a:lvl7pPr>
                      <a:lvl8pPr marL="2399983" algn="l" defTabSz="685710" rtl="0" eaLnBrk="1" latinLnBrk="0" hangingPunct="1">
                        <a:defRPr sz="1324" kern="1200">
                          <a:solidFill>
                            <a:schemeClr val="tx1"/>
                          </a:solidFill>
                          <a:latin typeface="Segoe UI Semilight"/>
                        </a:defRPr>
                      </a:lvl8pPr>
                      <a:lvl9pPr marL="2742839" algn="l" defTabSz="685710" rtl="0" eaLnBrk="1" latinLnBrk="0" hangingPunct="1">
                        <a:defRPr sz="1324" kern="1200">
                          <a:solidFill>
                            <a:schemeClr val="tx1"/>
                          </a:solidFill>
                          <a:latin typeface="Segoe UI Semilight"/>
                        </a:defRPr>
                      </a:lvl9pPr>
                    </a:lstStyle>
                    <a:p>
                      <a:pPr algn="ctr"/>
                      <a:r>
                        <a:rPr lang="en-US" sz="1600" b="0" dirty="0">
                          <a:solidFill>
                            <a:schemeClr val="bg1"/>
                          </a:solidFill>
                          <a:latin typeface="+mj-lt"/>
                        </a:rPr>
                        <a:t>1100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2,300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5,000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7,500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7,500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17506956"/>
                  </a:ext>
                </a:extLst>
              </a:tr>
              <a:tr h="721887">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solidFill>
                            <a:schemeClr val="tx1"/>
                          </a:solidFill>
                          <a:latin typeface="+mj-lt"/>
                        </a:rPr>
                        <a:t>Throughput </a:t>
                      </a:r>
                    </a:p>
                    <a:p>
                      <a:pPr algn="ctr"/>
                      <a:r>
                        <a:rPr lang="en-US" sz="1600" b="0" dirty="0">
                          <a:solidFill>
                            <a:schemeClr val="tx1"/>
                          </a:solidFill>
                          <a:latin typeface="+mj-lt"/>
                        </a:rPr>
                        <a:t>per disk</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25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100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85710" rtl="0" eaLnBrk="1" latinLnBrk="0" hangingPunct="1">
                        <a:defRPr sz="1324" kern="1200">
                          <a:solidFill>
                            <a:schemeClr val="tx1"/>
                          </a:solidFill>
                          <a:latin typeface="Segoe UI Semilight"/>
                        </a:defRPr>
                      </a:lvl1pPr>
                      <a:lvl2pPr marL="342855" algn="l" defTabSz="685710" rtl="0" eaLnBrk="1" latinLnBrk="0" hangingPunct="1">
                        <a:defRPr sz="1324" kern="1200">
                          <a:solidFill>
                            <a:schemeClr val="tx1"/>
                          </a:solidFill>
                          <a:latin typeface="Segoe UI Semilight"/>
                        </a:defRPr>
                      </a:lvl2pPr>
                      <a:lvl3pPr marL="685710" algn="l" defTabSz="685710" rtl="0" eaLnBrk="1" latinLnBrk="0" hangingPunct="1">
                        <a:defRPr sz="1324" kern="1200">
                          <a:solidFill>
                            <a:schemeClr val="tx1"/>
                          </a:solidFill>
                          <a:latin typeface="Segoe UI Semilight"/>
                        </a:defRPr>
                      </a:lvl3pPr>
                      <a:lvl4pPr marL="1028565" algn="l" defTabSz="685710" rtl="0" eaLnBrk="1" latinLnBrk="0" hangingPunct="1">
                        <a:defRPr sz="1324" kern="1200">
                          <a:solidFill>
                            <a:schemeClr val="tx1"/>
                          </a:solidFill>
                          <a:latin typeface="Segoe UI Semilight"/>
                        </a:defRPr>
                      </a:lvl4pPr>
                      <a:lvl5pPr marL="1371418" algn="l" defTabSz="685710" rtl="0" eaLnBrk="1" latinLnBrk="0" hangingPunct="1">
                        <a:defRPr sz="1324" kern="1200">
                          <a:solidFill>
                            <a:schemeClr val="tx1"/>
                          </a:solidFill>
                          <a:latin typeface="Segoe UI Semilight"/>
                        </a:defRPr>
                      </a:lvl5pPr>
                      <a:lvl6pPr marL="1714274" algn="l" defTabSz="685710" rtl="0" eaLnBrk="1" latinLnBrk="0" hangingPunct="1">
                        <a:defRPr sz="1324" kern="1200">
                          <a:solidFill>
                            <a:schemeClr val="tx1"/>
                          </a:solidFill>
                          <a:latin typeface="Segoe UI Semilight"/>
                        </a:defRPr>
                      </a:lvl6pPr>
                      <a:lvl7pPr marL="2057128" algn="l" defTabSz="685710" rtl="0" eaLnBrk="1" latinLnBrk="0" hangingPunct="1">
                        <a:defRPr sz="1324" kern="1200">
                          <a:solidFill>
                            <a:schemeClr val="tx1"/>
                          </a:solidFill>
                          <a:latin typeface="Segoe UI Semilight"/>
                        </a:defRPr>
                      </a:lvl7pPr>
                      <a:lvl8pPr marL="2399983" algn="l" defTabSz="685710" rtl="0" eaLnBrk="1" latinLnBrk="0" hangingPunct="1">
                        <a:defRPr sz="1324" kern="1200">
                          <a:solidFill>
                            <a:schemeClr val="tx1"/>
                          </a:solidFill>
                          <a:latin typeface="Segoe UI Semilight"/>
                        </a:defRPr>
                      </a:lvl8pPr>
                      <a:lvl9pPr marL="2742839" algn="l" defTabSz="685710" rtl="0" eaLnBrk="1" latinLnBrk="0" hangingPunct="1">
                        <a:defRPr sz="1324" kern="1200">
                          <a:solidFill>
                            <a:schemeClr val="tx1"/>
                          </a:solidFill>
                          <a:latin typeface="Segoe UI Semilight"/>
                        </a:defRPr>
                      </a:lvl9pPr>
                    </a:lstStyle>
                    <a:p>
                      <a:pPr algn="ctr"/>
                      <a:r>
                        <a:rPr lang="en-US" sz="1600" b="0" dirty="0">
                          <a:solidFill>
                            <a:schemeClr val="bg1"/>
                          </a:solidFill>
                          <a:latin typeface="+mj-lt"/>
                        </a:rPr>
                        <a:t>125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150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200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250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250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22101627"/>
                  </a:ext>
                </a:extLst>
              </a:tr>
            </a:tbl>
          </a:graphicData>
        </a:graphic>
      </p:graphicFrame>
      <p:pic>
        <p:nvPicPr>
          <p:cNvPr id="13" name="Picture 12">
            <a:extLst>
              <a:ext uri="{FF2B5EF4-FFF2-40B4-BE49-F238E27FC236}">
                <a16:creationId xmlns:a16="http://schemas.microsoft.com/office/drawing/2014/main" id="{B224AD8A-0787-4236-AA81-BC47A4FCA722}"/>
              </a:ext>
            </a:extLst>
          </p:cNvPr>
          <p:cNvPicPr>
            <a:picLocks noChangeAspect="1"/>
          </p:cNvPicPr>
          <p:nvPr/>
        </p:nvPicPr>
        <p:blipFill>
          <a:blip r:embed="rId2" cstate="email">
            <a:lum bright="70000" contrast="-70000"/>
            <a:extLst>
              <a:ext uri="{28A0092B-C50C-407E-A947-70E740481C1C}">
                <a14:useLocalDpi xmlns:a14="http://schemas.microsoft.com/office/drawing/2010/main"/>
              </a:ext>
            </a:extLst>
          </a:blip>
          <a:stretch>
            <a:fillRect/>
          </a:stretch>
        </p:blipFill>
        <p:spPr>
          <a:xfrm>
            <a:off x="351223" y="1194100"/>
            <a:ext cx="1901822" cy="1901822"/>
          </a:xfrm>
          <a:prstGeom prst="rect">
            <a:avLst/>
          </a:prstGeom>
          <a:ln>
            <a:noFill/>
          </a:ln>
          <a:effectLst>
            <a:outerShdw blurRad="292100" dist="139700" dir="2700000" algn="tl" rotWithShape="0">
              <a:srgbClr val="333333">
                <a:alpha val="65000"/>
              </a:srgbClr>
            </a:outerShdw>
          </a:effectLst>
        </p:spPr>
      </p:pic>
      <p:sp>
        <p:nvSpPr>
          <p:cNvPr id="14" name="Title 1">
            <a:extLst>
              <a:ext uri="{FF2B5EF4-FFF2-40B4-BE49-F238E27FC236}">
                <a16:creationId xmlns:a16="http://schemas.microsoft.com/office/drawing/2014/main" id="{3B8AB3B1-B375-4110-8E3F-F93F7AFE0FC1}"/>
              </a:ext>
            </a:extLst>
          </p:cNvPr>
          <p:cNvSpPr txBox="1">
            <a:spLocks/>
          </p:cNvSpPr>
          <p:nvPr/>
        </p:nvSpPr>
        <p:spPr>
          <a:xfrm>
            <a:off x="2967671" y="5488654"/>
            <a:ext cx="8745194" cy="498527"/>
          </a:xfrm>
          <a:prstGeom prst="rect">
            <a:avLst/>
          </a:prstGeom>
        </p:spPr>
        <p:txBody>
          <a:bodyPr vert="horz" lIns="91427" tIns="45713" rIns="91427" bIns="45713" rtlCol="0" anchor="ctr">
            <a:noAutofit/>
          </a:bodyPr>
          <a:lstStyle>
            <a:lvl1pPr algn="l" defTabSz="914400" rtl="0" eaLnBrk="1" latinLnBrk="0" hangingPunct="1">
              <a:lnSpc>
                <a:spcPct val="90000"/>
              </a:lnSpc>
              <a:spcBef>
                <a:spcPct val="0"/>
              </a:spcBef>
              <a:buNone/>
              <a:defRPr sz="5465" kern="1200">
                <a:solidFill>
                  <a:schemeClr val="bg1"/>
                </a:solidFill>
                <a:latin typeface="+mj-lt"/>
                <a:ea typeface="+mj-ea"/>
                <a:cs typeface="+mj-cs"/>
              </a:defRPr>
            </a:lvl1pPr>
          </a:lstStyle>
          <a:p>
            <a:pPr algn="ctr" defTabSz="914225">
              <a:defRPr/>
            </a:pPr>
            <a:r>
              <a:rPr lang="en-US" sz="2400" dirty="0">
                <a:solidFill>
                  <a:schemeClr val="tx1"/>
                </a:solidFill>
                <a:latin typeface="Calibri Light" panose="020F0302020204030204"/>
                <a:cs typeface="Segoe UI Light" panose="020B0502040204020203" pitchFamily="34" charset="0"/>
              </a:rPr>
              <a:t>* Stripe Premium Storage Disks to aggregate</a:t>
            </a:r>
          </a:p>
          <a:p>
            <a:pPr algn="ctr" defTabSz="914225">
              <a:defRPr/>
            </a:pPr>
            <a:r>
              <a:rPr lang="en-US" sz="2400" dirty="0">
                <a:solidFill>
                  <a:schemeClr val="tx1"/>
                </a:solidFill>
                <a:latin typeface="Calibri Light" panose="020F0302020204030204"/>
                <a:cs typeface="Segoe UI Light" panose="020B0502040204020203" pitchFamily="34" charset="0"/>
              </a:rPr>
              <a:t>IOPS, Throughput and Storage Capacity</a:t>
            </a:r>
            <a:endParaRPr lang="en-US" sz="2400" dirty="0">
              <a:solidFill>
                <a:schemeClr val="tx1"/>
              </a:solidFill>
              <a:latin typeface="Calibri Light" panose="020F0302020204030204"/>
            </a:endParaRPr>
          </a:p>
        </p:txBody>
      </p:sp>
      <p:sp>
        <p:nvSpPr>
          <p:cNvPr id="15" name="Text Placeholder 2">
            <a:extLst>
              <a:ext uri="{FF2B5EF4-FFF2-40B4-BE49-F238E27FC236}">
                <a16:creationId xmlns:a16="http://schemas.microsoft.com/office/drawing/2014/main" id="{6F2328C2-2F59-42AE-A73F-14661516DB0D}"/>
              </a:ext>
            </a:extLst>
          </p:cNvPr>
          <p:cNvSpPr txBox="1">
            <a:spLocks/>
          </p:cNvSpPr>
          <p:nvPr/>
        </p:nvSpPr>
        <p:spPr>
          <a:xfrm>
            <a:off x="221130" y="3095922"/>
            <a:ext cx="2965622" cy="354459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4097" indent="-224097" defTabSz="896386">
              <a:spcBef>
                <a:spcPts val="980"/>
              </a:spcBef>
              <a:defRPr/>
            </a:pPr>
            <a:r>
              <a:rPr lang="en-US" sz="1400" dirty="0">
                <a:latin typeface="Segoe UI Semilight"/>
              </a:rPr>
              <a:t>Consistent low latency SSD with predictable throughput</a:t>
            </a:r>
          </a:p>
          <a:p>
            <a:pPr marL="224097" indent="-224097" defTabSz="896386">
              <a:spcBef>
                <a:spcPts val="980"/>
              </a:spcBef>
              <a:defRPr/>
            </a:pPr>
            <a:r>
              <a:rPr lang="en-US" sz="1400" dirty="0">
                <a:latin typeface="Segoe UI Semilight"/>
              </a:rPr>
              <a:t>For high-performance  IO-intensive DB workloads</a:t>
            </a:r>
          </a:p>
          <a:p>
            <a:pPr marL="224097" indent="-224097" defTabSz="896386">
              <a:spcBef>
                <a:spcPts val="980"/>
              </a:spcBef>
              <a:defRPr/>
            </a:pPr>
            <a:r>
              <a:rPr lang="en-US" sz="1400" dirty="0">
                <a:latin typeface="Segoe UI Semilight"/>
              </a:rPr>
              <a:t>Single digit ms latencies</a:t>
            </a:r>
          </a:p>
          <a:p>
            <a:pPr marL="224097" indent="-224097" defTabSz="896386">
              <a:spcBef>
                <a:spcPts val="980"/>
              </a:spcBef>
              <a:defRPr/>
            </a:pPr>
            <a:r>
              <a:rPr lang="en-US" sz="1400" dirty="0">
                <a:latin typeface="Segoe UI Semilight"/>
              </a:rPr>
              <a:t>Supports up to 4 TB blob/disk size</a:t>
            </a:r>
          </a:p>
          <a:p>
            <a:pPr marL="224097" indent="-224097" defTabSz="896386">
              <a:spcBef>
                <a:spcPts val="980"/>
              </a:spcBef>
              <a:defRPr/>
            </a:pPr>
            <a:r>
              <a:rPr lang="en-US" sz="1400" dirty="0">
                <a:latin typeface="Segoe UI Semilight"/>
              </a:rPr>
              <a:t>Stripe up to 64 disks for a total of 256 TB</a:t>
            </a:r>
          </a:p>
          <a:p>
            <a:pPr marL="224097" indent="-224097" defTabSz="896386">
              <a:spcBef>
                <a:spcPts val="980"/>
              </a:spcBef>
              <a:defRPr/>
            </a:pPr>
            <a:r>
              <a:rPr lang="en-US" sz="1400" dirty="0">
                <a:latin typeface="Segoe UI Semilight"/>
              </a:rPr>
              <a:t>Disk performance is dependent on the disk size, with up to 7,500 IOPS  per disk </a:t>
            </a:r>
          </a:p>
          <a:p>
            <a:pPr marL="224097" indent="-224097" defTabSz="896386">
              <a:spcBef>
                <a:spcPts val="980"/>
              </a:spcBef>
              <a:defRPr/>
            </a:pPr>
            <a:r>
              <a:rPr lang="en-US" sz="1400" dirty="0">
                <a:latin typeface="Segoe UI Semilight"/>
              </a:rPr>
              <a:t>Pay for what you provision</a:t>
            </a:r>
          </a:p>
          <a:p>
            <a:pPr marL="224097" indent="-224097" defTabSz="896386">
              <a:spcBef>
                <a:spcPts val="980"/>
              </a:spcBef>
              <a:defRPr/>
            </a:pPr>
            <a:r>
              <a:rPr lang="en-US" sz="1400" dirty="0">
                <a:latin typeface="Segoe UI Semilight"/>
              </a:rPr>
              <a:t>Check Azure VMs for maximum IOPS</a:t>
            </a:r>
          </a:p>
        </p:txBody>
      </p:sp>
    </p:spTree>
    <p:extLst>
      <p:ext uri="{BB962C8B-B14F-4D97-AF65-F5344CB8AC3E}">
        <p14:creationId xmlns:p14="http://schemas.microsoft.com/office/powerpoint/2010/main" val="426307615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sz="4400" dirty="0">
                <a:solidFill>
                  <a:schemeClr val="tx1"/>
                </a:solidFill>
              </a:rPr>
              <a:t>Common scenarios</a:t>
            </a:r>
          </a:p>
        </p:txBody>
      </p:sp>
      <p:pic>
        <p:nvPicPr>
          <p:cNvPr id="2" name="Picture 1" descr="Availability Set and Single Instance SLA sequence.&#10;&#10;Under Availability set with 99.95 percent, two fault domain racks each have a virtual machine and are connected. Under Single Instance SLA, a computer points to an Azure Premium Storage accoun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364" y="1327757"/>
            <a:ext cx="11679610" cy="4685115"/>
          </a:xfrm>
          <a:prstGeom prst="rect">
            <a:avLst/>
          </a:prstGeom>
        </p:spPr>
      </p:pic>
    </p:spTree>
    <p:extLst>
      <p:ext uri="{BB962C8B-B14F-4D97-AF65-F5344CB8AC3E}">
        <p14:creationId xmlns:p14="http://schemas.microsoft.com/office/powerpoint/2010/main" val="99760347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2486EBE-673E-4982-83B3-9286BBB84EC2}"/>
              </a:ext>
            </a:extLst>
          </p:cNvPr>
          <p:cNvSpPr>
            <a:spLocks noGrp="1"/>
          </p:cNvSpPr>
          <p:nvPr>
            <p:ph type="title"/>
          </p:nvPr>
        </p:nvSpPr>
        <p:spPr/>
        <p:txBody>
          <a:bodyPr/>
          <a:lstStyle/>
          <a:p>
            <a:r>
              <a:rPr lang="en-US" sz="4400" dirty="0">
                <a:solidFill>
                  <a:schemeClr val="tx1"/>
                </a:solidFill>
              </a:rPr>
              <a:t>SAP HA Architecture</a:t>
            </a:r>
            <a:br>
              <a:rPr lang="en-US" sz="4400" dirty="0">
                <a:solidFill>
                  <a:schemeClr val="tx1"/>
                </a:solidFill>
              </a:rPr>
            </a:br>
            <a:r>
              <a:rPr lang="en-US" sz="2400" dirty="0">
                <a:solidFill>
                  <a:schemeClr val="tx1"/>
                </a:solidFill>
              </a:rPr>
              <a:t>SAP NetWeaver ABAP / Java 7.00 (and higher) – Windows &amp; Linux</a:t>
            </a:r>
          </a:p>
        </p:txBody>
      </p:sp>
      <p:pic>
        <p:nvPicPr>
          <p:cNvPr id="4" name="Picture 3" descr="An image that depicts the SAP HA Architecture broken down 4 layers: application server instances, ASCS, File Share, and Database.">
            <a:extLst>
              <a:ext uri="{FF2B5EF4-FFF2-40B4-BE49-F238E27FC236}">
                <a16:creationId xmlns:a16="http://schemas.microsoft.com/office/drawing/2014/main" id="{EE6791FC-B774-4434-AD42-2178D2107A19}"/>
              </a:ext>
            </a:extLst>
          </p:cNvPr>
          <p:cNvPicPr>
            <a:picLocks noChangeAspect="1"/>
          </p:cNvPicPr>
          <p:nvPr/>
        </p:nvPicPr>
        <p:blipFill>
          <a:blip r:embed="rId2"/>
          <a:stretch>
            <a:fillRect/>
          </a:stretch>
        </p:blipFill>
        <p:spPr>
          <a:xfrm>
            <a:off x="368863" y="1738627"/>
            <a:ext cx="10865908" cy="4829862"/>
          </a:xfrm>
          <a:prstGeom prst="rect">
            <a:avLst/>
          </a:prstGeom>
        </p:spPr>
      </p:pic>
      <p:pic>
        <p:nvPicPr>
          <p:cNvPr id="7" name="Picture 6">
            <a:extLst>
              <a:ext uri="{FF2B5EF4-FFF2-40B4-BE49-F238E27FC236}">
                <a16:creationId xmlns:a16="http://schemas.microsoft.com/office/drawing/2014/main" id="{7B987C9E-7DA5-4EE5-A22D-6D2A3CF9F9DF}"/>
              </a:ext>
            </a:extLst>
          </p:cNvPr>
          <p:cNvPicPr>
            <a:picLocks noChangeAspect="1"/>
          </p:cNvPicPr>
          <p:nvPr/>
        </p:nvPicPr>
        <p:blipFill>
          <a:blip r:embed="rId3"/>
          <a:stretch>
            <a:fillRect/>
          </a:stretch>
        </p:blipFill>
        <p:spPr>
          <a:xfrm>
            <a:off x="11152188" y="1105285"/>
            <a:ext cx="325622" cy="374467"/>
          </a:xfrm>
          <a:prstGeom prst="rect">
            <a:avLst/>
          </a:prstGeom>
        </p:spPr>
      </p:pic>
      <p:pic>
        <p:nvPicPr>
          <p:cNvPr id="8" name="Picture 7">
            <a:extLst>
              <a:ext uri="{FF2B5EF4-FFF2-40B4-BE49-F238E27FC236}">
                <a16:creationId xmlns:a16="http://schemas.microsoft.com/office/drawing/2014/main" id="{CDB1BF07-8B56-43ED-AC9A-B1E1ED31DEE6}"/>
              </a:ext>
            </a:extLst>
          </p:cNvPr>
          <p:cNvPicPr>
            <a:picLocks noChangeAspect="1"/>
          </p:cNvPicPr>
          <p:nvPr/>
        </p:nvPicPr>
        <p:blipFill>
          <a:blip r:embed="rId4"/>
          <a:stretch>
            <a:fillRect/>
          </a:stretch>
        </p:blipFill>
        <p:spPr>
          <a:xfrm>
            <a:off x="10608212" y="1137232"/>
            <a:ext cx="310574" cy="310574"/>
          </a:xfrm>
          <a:prstGeom prst="rect">
            <a:avLst/>
          </a:prstGeom>
        </p:spPr>
      </p:pic>
      <p:sp>
        <p:nvSpPr>
          <p:cNvPr id="9" name="TextBox 8">
            <a:extLst>
              <a:ext uri="{FF2B5EF4-FFF2-40B4-BE49-F238E27FC236}">
                <a16:creationId xmlns:a16="http://schemas.microsoft.com/office/drawing/2014/main" id="{D6D64EDF-61BA-4A85-B75A-FD198A49A09A}"/>
              </a:ext>
            </a:extLst>
          </p:cNvPr>
          <p:cNvSpPr txBox="1"/>
          <p:nvPr/>
        </p:nvSpPr>
        <p:spPr>
          <a:xfrm>
            <a:off x="8427438" y="251884"/>
            <a:ext cx="2800177" cy="8457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ASCS : ABAP SAP Central Services – </a:t>
            </a:r>
            <a:br>
              <a:rPr kumimoji="0" lang="en-US"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br>
            <a:r>
              <a:rPr kumimoji="0" lang="en-US"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part of SAP application servers running message/enqueue service,  which is a single point of failure (SPOF)</a:t>
            </a:r>
          </a:p>
        </p:txBody>
      </p:sp>
    </p:spTree>
    <p:extLst>
      <p:ext uri="{BB962C8B-B14F-4D97-AF65-F5344CB8AC3E}">
        <p14:creationId xmlns:p14="http://schemas.microsoft.com/office/powerpoint/2010/main" val="339695389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89" descr="An image that depicts the availability configuration for each application tier of the SAP deployment.">
            <a:extLst>
              <a:ext uri="{FF2B5EF4-FFF2-40B4-BE49-F238E27FC236}">
                <a16:creationId xmlns:a16="http://schemas.microsoft.com/office/drawing/2014/main" id="{AD79FC3A-1A9F-47FF-9DFE-F3B7FE632F51}"/>
              </a:ext>
            </a:extLst>
          </p:cNvPr>
          <p:cNvPicPr>
            <a:picLocks noChangeAspect="1"/>
          </p:cNvPicPr>
          <p:nvPr/>
        </p:nvPicPr>
        <p:blipFill>
          <a:blip r:embed="rId3"/>
          <a:stretch>
            <a:fillRect/>
          </a:stretch>
        </p:blipFill>
        <p:spPr>
          <a:xfrm>
            <a:off x="320993" y="233310"/>
            <a:ext cx="11373550" cy="6391380"/>
          </a:xfrm>
          <a:prstGeom prst="rect">
            <a:avLst/>
          </a:prstGeom>
        </p:spPr>
      </p:pic>
    </p:spTree>
    <p:extLst>
      <p:ext uri="{BB962C8B-B14F-4D97-AF65-F5344CB8AC3E}">
        <p14:creationId xmlns:p14="http://schemas.microsoft.com/office/powerpoint/2010/main" val="117685978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50C97-8543-45BB-8622-F222B85F086E}"/>
              </a:ext>
            </a:extLst>
          </p:cNvPr>
          <p:cNvSpPr>
            <a:spLocks noGrp="1"/>
          </p:cNvSpPr>
          <p:nvPr>
            <p:ph type="title"/>
          </p:nvPr>
        </p:nvSpPr>
        <p:spPr/>
        <p:txBody>
          <a:bodyPr/>
          <a:lstStyle/>
          <a:p>
            <a:r>
              <a:rPr lang="en-US" sz="4800" dirty="0">
                <a:solidFill>
                  <a:schemeClr val="tx1"/>
                </a:solidFill>
              </a:rPr>
              <a:t>Enterprise Backup Solutions for LOB applications/SAP on Azure</a:t>
            </a:r>
            <a:endParaRPr lang="en-US" dirty="0">
              <a:solidFill>
                <a:schemeClr val="tx1"/>
              </a:solidFill>
            </a:endParaRPr>
          </a:p>
        </p:txBody>
      </p:sp>
      <p:sp>
        <p:nvSpPr>
          <p:cNvPr id="13" name="Rectangle 12">
            <a:extLst>
              <a:ext uri="{FF2B5EF4-FFF2-40B4-BE49-F238E27FC236}">
                <a16:creationId xmlns:a16="http://schemas.microsoft.com/office/drawing/2014/main" id="{2B9053E3-3015-40EA-AB87-19EBBD771933}"/>
              </a:ext>
            </a:extLst>
          </p:cNvPr>
          <p:cNvSpPr/>
          <p:nvPr/>
        </p:nvSpPr>
        <p:spPr>
          <a:xfrm>
            <a:off x="2833719" y="2460354"/>
            <a:ext cx="2077888" cy="2839779"/>
          </a:xfrm>
          <a:prstGeom prst="rect">
            <a:avLst/>
          </a:prstGeom>
          <a:solidFill>
            <a:srgbClr val="0072C6">
              <a:lumMod val="75000"/>
            </a:srgbClr>
          </a:solidFill>
          <a:ln w="10795" cap="flat" cmpd="sng" algn="ctr">
            <a:noFill/>
            <a:prstDash val="solid"/>
          </a:ln>
          <a:effectLst/>
        </p:spPr>
        <p:txBody>
          <a:bodyPr rtlCol="0" anchor="ctr"/>
          <a:lstStyle/>
          <a:p>
            <a:pPr marL="0" marR="0" lvl="1"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Backup to Azure Blob Storage </a:t>
            </a:r>
            <a:b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Azure Backup Vault)</a:t>
            </a:r>
          </a:p>
        </p:txBody>
      </p:sp>
      <p:sp>
        <p:nvSpPr>
          <p:cNvPr id="14" name="Rectangle 13">
            <a:extLst>
              <a:ext uri="{FF2B5EF4-FFF2-40B4-BE49-F238E27FC236}">
                <a16:creationId xmlns:a16="http://schemas.microsoft.com/office/drawing/2014/main" id="{B2D5FC9A-6F55-4B44-81A1-B4A715CEF244}"/>
              </a:ext>
            </a:extLst>
          </p:cNvPr>
          <p:cNvSpPr/>
          <p:nvPr/>
        </p:nvSpPr>
        <p:spPr>
          <a:xfrm>
            <a:off x="603454" y="2460354"/>
            <a:ext cx="2077888" cy="2839779"/>
          </a:xfrm>
          <a:prstGeom prst="rect">
            <a:avLst/>
          </a:prstGeom>
          <a:solidFill>
            <a:srgbClr val="7030A0"/>
          </a:solidFill>
          <a:ln w="10795" cap="flat" cmpd="sng" algn="ctr">
            <a:noFill/>
            <a:prstDash val="solid"/>
          </a:ln>
          <a:effectLst/>
        </p:spPr>
        <p:txBody>
          <a:bodyPr rtlCol="0" anchor="ctr"/>
          <a:lstStyle/>
          <a:p>
            <a:pPr marL="0" marR="0" lvl="1"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Fully online backup of SQL Server databases, Files and OS states while system overhead is minimum</a:t>
            </a:r>
          </a:p>
        </p:txBody>
      </p:sp>
      <p:sp>
        <p:nvSpPr>
          <p:cNvPr id="15" name="Rectangle 14">
            <a:extLst>
              <a:ext uri="{FF2B5EF4-FFF2-40B4-BE49-F238E27FC236}">
                <a16:creationId xmlns:a16="http://schemas.microsoft.com/office/drawing/2014/main" id="{C6AD9C1F-1BF2-451B-B0A8-57F6D4A469F7}"/>
              </a:ext>
            </a:extLst>
          </p:cNvPr>
          <p:cNvSpPr/>
          <p:nvPr/>
        </p:nvSpPr>
        <p:spPr>
          <a:xfrm>
            <a:off x="5063984" y="2460354"/>
            <a:ext cx="2077888" cy="2839779"/>
          </a:xfrm>
          <a:prstGeom prst="rect">
            <a:avLst/>
          </a:prstGeom>
          <a:solidFill>
            <a:srgbClr val="00B0F0"/>
          </a:solidFill>
          <a:ln w="10795" cap="flat" cmpd="sng" algn="ctr">
            <a:noFill/>
            <a:prstDash val="solid"/>
          </a:ln>
          <a:effectLst/>
        </p:spPr>
        <p:txBody>
          <a:bodyPr rtlCol="0" anchor="ctr"/>
          <a:lstStyle/>
          <a:p>
            <a:pPr marL="0" marR="0" lvl="1"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Point-in-time restore</a:t>
            </a:r>
          </a:p>
        </p:txBody>
      </p:sp>
      <p:sp>
        <p:nvSpPr>
          <p:cNvPr id="16" name="Rectangle 15">
            <a:extLst>
              <a:ext uri="{FF2B5EF4-FFF2-40B4-BE49-F238E27FC236}">
                <a16:creationId xmlns:a16="http://schemas.microsoft.com/office/drawing/2014/main" id="{52C4E098-3D29-44F6-82DE-3047FBBE1196}"/>
              </a:ext>
            </a:extLst>
          </p:cNvPr>
          <p:cNvSpPr/>
          <p:nvPr/>
        </p:nvSpPr>
        <p:spPr>
          <a:xfrm>
            <a:off x="7294249" y="2460356"/>
            <a:ext cx="2077888" cy="2839779"/>
          </a:xfrm>
          <a:prstGeom prst="rect">
            <a:avLst/>
          </a:prstGeom>
          <a:solidFill>
            <a:srgbClr val="00B050"/>
          </a:solidFill>
          <a:ln w="10795" cap="flat" cmpd="sng" algn="ctr">
            <a:noFill/>
            <a:prstDash val="solid"/>
          </a:ln>
          <a:effectLst/>
        </p:spPr>
        <p:txBody>
          <a:bodyPr rtlCol="0" anchor="ctr"/>
          <a:lstStyle/>
          <a:p>
            <a:pPr marL="0" marR="0" lvl="1"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Saving backup storage</a:t>
            </a:r>
            <a:b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Incremental Backup)</a:t>
            </a:r>
          </a:p>
        </p:txBody>
      </p:sp>
      <p:sp>
        <p:nvSpPr>
          <p:cNvPr id="17" name="Rectangle 16">
            <a:extLst>
              <a:ext uri="{FF2B5EF4-FFF2-40B4-BE49-F238E27FC236}">
                <a16:creationId xmlns:a16="http://schemas.microsoft.com/office/drawing/2014/main" id="{26F64E4C-9241-4984-9828-6CF98FF80D10}"/>
              </a:ext>
            </a:extLst>
          </p:cNvPr>
          <p:cNvSpPr/>
          <p:nvPr/>
        </p:nvSpPr>
        <p:spPr>
          <a:xfrm>
            <a:off x="9524513" y="2460356"/>
            <a:ext cx="2077888" cy="2839779"/>
          </a:xfrm>
          <a:prstGeom prst="rect">
            <a:avLst/>
          </a:prstGeom>
          <a:solidFill>
            <a:srgbClr val="92D050"/>
          </a:solidFill>
          <a:ln w="10795" cap="flat" cmpd="sng" algn="ctr">
            <a:noFill/>
            <a:prstDash val="solid"/>
          </a:ln>
          <a:effectLst/>
        </p:spPr>
        <p:txBody>
          <a:bodyPr rtlCol="0" anchor="ctr"/>
          <a:lstStyle/>
          <a:p>
            <a:pPr marL="0" marR="0" lvl="1"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Centralized console for monitoring and alert capabilities</a:t>
            </a:r>
          </a:p>
        </p:txBody>
      </p:sp>
      <p:sp>
        <p:nvSpPr>
          <p:cNvPr id="18" name="Oval 17">
            <a:extLst>
              <a:ext uri="{FF2B5EF4-FFF2-40B4-BE49-F238E27FC236}">
                <a16:creationId xmlns:a16="http://schemas.microsoft.com/office/drawing/2014/main" id="{9A51BD15-7373-4296-8278-72A254713265}"/>
              </a:ext>
            </a:extLst>
          </p:cNvPr>
          <p:cNvSpPr/>
          <p:nvPr/>
        </p:nvSpPr>
        <p:spPr>
          <a:xfrm>
            <a:off x="674603" y="2536546"/>
            <a:ext cx="408651" cy="415577"/>
          </a:xfrm>
          <a:prstGeom prst="ellipse">
            <a:avLst/>
          </a:prstGeom>
          <a:solidFill>
            <a:srgbClr val="505050"/>
          </a:solidFill>
          <a:ln w="10795" cap="flat" cmpd="sng" algn="ctr">
            <a:solidFill>
              <a:srgbClr val="19191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a:ea typeface="+mn-ea"/>
                <a:cs typeface="+mn-cs"/>
              </a:rPr>
              <a:t>1</a:t>
            </a:r>
          </a:p>
        </p:txBody>
      </p:sp>
      <p:sp>
        <p:nvSpPr>
          <p:cNvPr id="19" name="Oval 18">
            <a:extLst>
              <a:ext uri="{FF2B5EF4-FFF2-40B4-BE49-F238E27FC236}">
                <a16:creationId xmlns:a16="http://schemas.microsoft.com/office/drawing/2014/main" id="{0A46D1F2-F30E-42DD-BC67-E1F3DA84F4C0}"/>
              </a:ext>
            </a:extLst>
          </p:cNvPr>
          <p:cNvSpPr/>
          <p:nvPr/>
        </p:nvSpPr>
        <p:spPr>
          <a:xfrm>
            <a:off x="2965319" y="2536546"/>
            <a:ext cx="408651" cy="415577"/>
          </a:xfrm>
          <a:prstGeom prst="ellipse">
            <a:avLst/>
          </a:prstGeom>
          <a:solidFill>
            <a:srgbClr val="505050"/>
          </a:solidFill>
          <a:ln w="10795" cap="flat" cmpd="sng" algn="ctr">
            <a:solidFill>
              <a:srgbClr val="19191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a:ea typeface="+mn-ea"/>
                <a:cs typeface="+mn-cs"/>
              </a:rPr>
              <a:t>2</a:t>
            </a:r>
          </a:p>
        </p:txBody>
      </p:sp>
      <p:sp>
        <p:nvSpPr>
          <p:cNvPr id="20" name="Oval 19">
            <a:extLst>
              <a:ext uri="{FF2B5EF4-FFF2-40B4-BE49-F238E27FC236}">
                <a16:creationId xmlns:a16="http://schemas.microsoft.com/office/drawing/2014/main" id="{A397E71C-3EA3-4695-8E5F-76BEBAF055F5}"/>
              </a:ext>
            </a:extLst>
          </p:cNvPr>
          <p:cNvSpPr/>
          <p:nvPr/>
        </p:nvSpPr>
        <p:spPr>
          <a:xfrm>
            <a:off x="5209438" y="2536546"/>
            <a:ext cx="408651" cy="415577"/>
          </a:xfrm>
          <a:prstGeom prst="ellipse">
            <a:avLst/>
          </a:prstGeom>
          <a:solidFill>
            <a:srgbClr val="505050"/>
          </a:solidFill>
          <a:ln w="10795" cap="flat" cmpd="sng" algn="ctr">
            <a:solidFill>
              <a:srgbClr val="19191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a:ea typeface="+mn-ea"/>
                <a:cs typeface="+mn-cs"/>
              </a:rPr>
              <a:t>3</a:t>
            </a:r>
          </a:p>
        </p:txBody>
      </p:sp>
      <p:sp>
        <p:nvSpPr>
          <p:cNvPr id="21" name="Oval 20">
            <a:extLst>
              <a:ext uri="{FF2B5EF4-FFF2-40B4-BE49-F238E27FC236}">
                <a16:creationId xmlns:a16="http://schemas.microsoft.com/office/drawing/2014/main" id="{529F3429-DADD-4238-B011-6C6B9383CF2B}"/>
              </a:ext>
            </a:extLst>
          </p:cNvPr>
          <p:cNvSpPr/>
          <p:nvPr/>
        </p:nvSpPr>
        <p:spPr>
          <a:xfrm>
            <a:off x="7411998" y="2536546"/>
            <a:ext cx="408651" cy="415577"/>
          </a:xfrm>
          <a:prstGeom prst="ellipse">
            <a:avLst/>
          </a:prstGeom>
          <a:solidFill>
            <a:srgbClr val="505050"/>
          </a:solidFill>
          <a:ln w="10795" cap="flat" cmpd="sng" algn="ctr">
            <a:solidFill>
              <a:srgbClr val="19191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a:ea typeface="+mn-ea"/>
                <a:cs typeface="+mn-cs"/>
              </a:rPr>
              <a:t>4</a:t>
            </a:r>
          </a:p>
        </p:txBody>
      </p:sp>
      <p:sp>
        <p:nvSpPr>
          <p:cNvPr id="22" name="Oval 21">
            <a:extLst>
              <a:ext uri="{FF2B5EF4-FFF2-40B4-BE49-F238E27FC236}">
                <a16:creationId xmlns:a16="http://schemas.microsoft.com/office/drawing/2014/main" id="{E40499DC-5AD7-4D00-AEBD-E8BFAC4776CC}"/>
              </a:ext>
            </a:extLst>
          </p:cNvPr>
          <p:cNvSpPr/>
          <p:nvPr/>
        </p:nvSpPr>
        <p:spPr>
          <a:xfrm>
            <a:off x="9635337" y="2536546"/>
            <a:ext cx="408651" cy="415577"/>
          </a:xfrm>
          <a:prstGeom prst="ellipse">
            <a:avLst/>
          </a:prstGeom>
          <a:solidFill>
            <a:srgbClr val="505050"/>
          </a:solidFill>
          <a:ln w="10795" cap="flat" cmpd="sng" algn="ctr">
            <a:solidFill>
              <a:srgbClr val="19191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a:ea typeface="+mn-ea"/>
                <a:cs typeface="+mn-cs"/>
              </a:rPr>
              <a:t>5</a:t>
            </a:r>
          </a:p>
        </p:txBody>
      </p:sp>
    </p:spTree>
    <p:extLst>
      <p:ext uri="{BB962C8B-B14F-4D97-AF65-F5344CB8AC3E}">
        <p14:creationId xmlns:p14="http://schemas.microsoft.com/office/powerpoint/2010/main" val="31955640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5054D-BEC9-445A-BA11-5C6174DACF49}"/>
              </a:ext>
            </a:extLst>
          </p:cNvPr>
          <p:cNvSpPr>
            <a:spLocks noGrp="1"/>
          </p:cNvSpPr>
          <p:nvPr>
            <p:ph type="title"/>
          </p:nvPr>
        </p:nvSpPr>
        <p:spPr>
          <a:xfrm>
            <a:off x="268080" y="0"/>
            <a:ext cx="11655840" cy="899665"/>
          </a:xfrm>
        </p:spPr>
        <p:txBody>
          <a:bodyPr/>
          <a:lstStyle/>
          <a:p>
            <a:r>
              <a:rPr lang="en-US" sz="3600" dirty="0">
                <a:solidFill>
                  <a:schemeClr val="tx1"/>
                </a:solidFill>
                <a:latin typeface="Segoe UI Light" panose="020B0502040204020203" pitchFamily="34" charset="0"/>
                <a:cs typeface="Segoe UI Light" panose="020B0502040204020203" pitchFamily="34" charset="0"/>
              </a:rPr>
              <a:t>SAP on Azure Backup Solutions </a:t>
            </a:r>
            <a:endParaRPr lang="en-US" sz="3600" dirty="0">
              <a:solidFill>
                <a:schemeClr val="tx1"/>
              </a:solidFill>
            </a:endParaRPr>
          </a:p>
        </p:txBody>
      </p:sp>
      <p:graphicFrame>
        <p:nvGraphicFramePr>
          <p:cNvPr id="3" name="Content Placeholder 3">
            <a:extLst>
              <a:ext uri="{FF2B5EF4-FFF2-40B4-BE49-F238E27FC236}">
                <a16:creationId xmlns:a16="http://schemas.microsoft.com/office/drawing/2014/main" id="{0743BDE4-E0EA-4FE2-88DD-373762551283}"/>
              </a:ext>
            </a:extLst>
          </p:cNvPr>
          <p:cNvGraphicFramePr>
            <a:graphicFrameLocks/>
          </p:cNvGraphicFramePr>
          <p:nvPr>
            <p:extLst>
              <p:ext uri="{D42A27DB-BD31-4B8C-83A1-F6EECF244321}">
                <p14:modId xmlns:p14="http://schemas.microsoft.com/office/powerpoint/2010/main" val="249119427"/>
              </p:ext>
            </p:extLst>
          </p:nvPr>
        </p:nvGraphicFramePr>
        <p:xfrm>
          <a:off x="340458" y="679084"/>
          <a:ext cx="11728225" cy="6064179"/>
        </p:xfrm>
        <a:graphic>
          <a:graphicData uri="http://schemas.openxmlformats.org/drawingml/2006/table">
            <a:tbl>
              <a:tblPr firstRow="1" bandRow="1">
                <a:tableStyleId>{5C22544A-7EE6-4342-B048-85BDC9FD1C3A}</a:tableStyleId>
              </a:tblPr>
              <a:tblGrid>
                <a:gridCol w="1861951">
                  <a:extLst>
                    <a:ext uri="{9D8B030D-6E8A-4147-A177-3AD203B41FA5}">
                      <a16:colId xmlns:a16="http://schemas.microsoft.com/office/drawing/2014/main" val="20000"/>
                    </a:ext>
                  </a:extLst>
                </a:gridCol>
                <a:gridCol w="1448268">
                  <a:extLst>
                    <a:ext uri="{9D8B030D-6E8A-4147-A177-3AD203B41FA5}">
                      <a16:colId xmlns:a16="http://schemas.microsoft.com/office/drawing/2014/main" val="156166472"/>
                    </a:ext>
                  </a:extLst>
                </a:gridCol>
                <a:gridCol w="179347">
                  <a:extLst>
                    <a:ext uri="{9D8B030D-6E8A-4147-A177-3AD203B41FA5}">
                      <a16:colId xmlns:a16="http://schemas.microsoft.com/office/drawing/2014/main" val="20002"/>
                    </a:ext>
                  </a:extLst>
                </a:gridCol>
                <a:gridCol w="2044194">
                  <a:extLst>
                    <a:ext uri="{9D8B030D-6E8A-4147-A177-3AD203B41FA5}">
                      <a16:colId xmlns:a16="http://schemas.microsoft.com/office/drawing/2014/main" val="2381292503"/>
                    </a:ext>
                  </a:extLst>
                </a:gridCol>
                <a:gridCol w="1831600">
                  <a:extLst>
                    <a:ext uri="{9D8B030D-6E8A-4147-A177-3AD203B41FA5}">
                      <a16:colId xmlns:a16="http://schemas.microsoft.com/office/drawing/2014/main" val="3537177724"/>
                    </a:ext>
                  </a:extLst>
                </a:gridCol>
                <a:gridCol w="2284079">
                  <a:extLst>
                    <a:ext uri="{9D8B030D-6E8A-4147-A177-3AD203B41FA5}">
                      <a16:colId xmlns:a16="http://schemas.microsoft.com/office/drawing/2014/main" val="1581681888"/>
                    </a:ext>
                  </a:extLst>
                </a:gridCol>
                <a:gridCol w="2078786">
                  <a:extLst>
                    <a:ext uri="{9D8B030D-6E8A-4147-A177-3AD203B41FA5}">
                      <a16:colId xmlns:a16="http://schemas.microsoft.com/office/drawing/2014/main" val="3562597194"/>
                    </a:ext>
                  </a:extLst>
                </a:gridCol>
              </a:tblGrid>
              <a:tr h="360354">
                <a:tc>
                  <a:txBody>
                    <a:bodyPr/>
                    <a:lstStyle/>
                    <a:p>
                      <a:endParaRPr lang="en-US" sz="1000" dirty="0">
                        <a:solidFill>
                          <a:schemeClr val="bg1"/>
                        </a:solidFill>
                        <a:latin typeface="Segoe UI Light" panose="020B0502040204020203" pitchFamily="34" charset="0"/>
                        <a:cs typeface="Segoe UI Light" panose="020B0502040204020203" pitchFamily="34" charset="0"/>
                      </a:endParaRPr>
                    </a:p>
                  </a:txBody>
                  <a:tcPr marL="91427" marR="91427" marT="45713" marB="45713"/>
                </a:tc>
                <a:tc gridSpan="2">
                  <a:txBody>
                    <a:bodyPr/>
                    <a:lstStyle/>
                    <a:p>
                      <a:pPr algn="ctr"/>
                      <a:r>
                        <a:rPr lang="en-US" sz="900" dirty="0"/>
                        <a:t>Standard DB backup</a:t>
                      </a:r>
                      <a:br>
                        <a:rPr lang="en-US" sz="900" dirty="0"/>
                      </a:br>
                      <a:r>
                        <a:rPr lang="en-US" sz="900" dirty="0"/>
                        <a:t>(e.g</a:t>
                      </a:r>
                      <a:r>
                        <a:rPr lang="en-US" sz="900" baseline="0" dirty="0"/>
                        <a:t>. </a:t>
                      </a:r>
                      <a:r>
                        <a:rPr lang="en-US" sz="900" dirty="0"/>
                        <a:t>SQL, Oracle, HANA)</a:t>
                      </a:r>
                      <a:endParaRPr lang="en-US" sz="900" dirty="0">
                        <a:solidFill>
                          <a:schemeClr val="bg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Segoe UI Light" panose="020B0502040204020203" pitchFamily="34" charset="0"/>
                        <a:cs typeface="Segoe UI Light" panose="020B0502040204020203" pitchFamily="34" charset="0"/>
                      </a:endParaRPr>
                    </a:p>
                  </a:txBody>
                  <a:tcPr/>
                </a:tc>
                <a:tc>
                  <a:txBody>
                    <a:bodyPr/>
                    <a:lstStyle/>
                    <a:p>
                      <a:pPr algn="ctr"/>
                      <a:r>
                        <a:rPr lang="en-US" sz="900" dirty="0"/>
                        <a:t>Azure Backup Server</a:t>
                      </a:r>
                      <a:br>
                        <a:rPr lang="en-US" sz="900" dirty="0"/>
                      </a:br>
                      <a:r>
                        <a:rPr lang="en-US" sz="900" dirty="0"/>
                        <a:t>(=SCDPM on Azure)</a:t>
                      </a:r>
                      <a:endParaRPr lang="en-US" sz="900" dirty="0">
                        <a:solidFill>
                          <a:schemeClr val="bg1"/>
                        </a:solidFill>
                        <a:latin typeface="Segoe UI Light" panose="020B0502040204020203" pitchFamily="34" charset="0"/>
                        <a:cs typeface="Segoe UI Light" panose="020B0502040204020203" pitchFamily="34" charset="0"/>
                      </a:endParaRPr>
                    </a:p>
                  </a:txBody>
                  <a:tcPr marL="91427" marR="91427" marT="45713" marB="45713"/>
                </a:tc>
                <a:tc>
                  <a:txBody>
                    <a:bodyPr/>
                    <a:lstStyle/>
                    <a:p>
                      <a:pPr algn="ctr"/>
                      <a:r>
                        <a:rPr lang="en-US" sz="900" dirty="0"/>
                        <a:t>3</a:t>
                      </a:r>
                      <a:r>
                        <a:rPr lang="en-US" sz="900" baseline="30000" dirty="0"/>
                        <a:t>rd</a:t>
                      </a:r>
                      <a:r>
                        <a:rPr lang="en-US" sz="900" baseline="0" dirty="0"/>
                        <a:t> party solutions (e.g. </a:t>
                      </a:r>
                      <a:r>
                        <a:rPr lang="en-US" sz="900" baseline="0" dirty="0" err="1"/>
                        <a:t>Commvault</a:t>
                      </a:r>
                      <a:r>
                        <a:rPr lang="en-US" sz="900" baseline="0" dirty="0"/>
                        <a:t>, NetBackup)</a:t>
                      </a:r>
                      <a:endParaRPr lang="en-US" sz="900" b="1" dirty="0">
                        <a:solidFill>
                          <a:schemeClr val="bg1"/>
                        </a:solidFill>
                        <a:latin typeface="Segoe UI" panose="020B0502040204020203" pitchFamily="34" charset="0"/>
                        <a:cs typeface="Segoe UI" panose="020B0502040204020203" pitchFamily="34" charset="0"/>
                      </a:endParaRPr>
                    </a:p>
                  </a:txBody>
                  <a:tcPr marL="91427" marR="91427" marT="45713" marB="45713"/>
                </a:tc>
                <a:tc>
                  <a:txBody>
                    <a:bodyPr/>
                    <a:lstStyle/>
                    <a:p>
                      <a:pPr algn="ctr"/>
                      <a:r>
                        <a:rPr lang="en-US" sz="900" dirty="0"/>
                        <a:t>Azure IaaS VM Backup</a:t>
                      </a:r>
                      <a:endParaRPr lang="en-US" sz="900" dirty="0">
                        <a:solidFill>
                          <a:schemeClr val="bg1"/>
                        </a:solidFill>
                      </a:endParaRPr>
                    </a:p>
                  </a:txBody>
                  <a:tcPr marL="91427" marR="91427" marT="45713" marB="45713"/>
                </a:tc>
                <a:tc>
                  <a:txBody>
                    <a:bodyPr/>
                    <a:lstStyle/>
                    <a:p>
                      <a:pPr algn="ctr"/>
                      <a:r>
                        <a:rPr lang="en-US" sz="900" dirty="0"/>
                        <a:t>HANA on Azure Large Instances</a:t>
                      </a:r>
                      <a:br>
                        <a:rPr lang="en-US" sz="900" dirty="0"/>
                      </a:br>
                      <a:r>
                        <a:rPr lang="en-US" sz="900" dirty="0"/>
                        <a:t>Storage Snapshot</a:t>
                      </a:r>
                      <a:endParaRPr lang="en-US" sz="900" dirty="0">
                        <a:solidFill>
                          <a:schemeClr val="bg1"/>
                        </a:solidFill>
                      </a:endParaRPr>
                    </a:p>
                  </a:txBody>
                  <a:tcPr marL="91427" marR="91427" marT="45713" marB="45713"/>
                </a:tc>
                <a:extLst>
                  <a:ext uri="{0D108BD9-81ED-4DB2-BD59-A6C34878D82A}">
                    <a16:rowId xmlns:a16="http://schemas.microsoft.com/office/drawing/2014/main" val="10000"/>
                  </a:ext>
                </a:extLst>
              </a:tr>
              <a:tr h="248301">
                <a:tc>
                  <a:txBody>
                    <a:bodyPr/>
                    <a:lstStyle/>
                    <a:p>
                      <a:r>
                        <a:rPr lang="en-US" sz="1000" dirty="0"/>
                        <a:t>Backup type</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Database</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Network/Agent</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Network/Agent</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Snapshot</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Storage level snapshot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220831741"/>
                  </a:ext>
                </a:extLst>
              </a:tr>
              <a:tr h="718924">
                <a:tc>
                  <a:txBody>
                    <a:bodyPr/>
                    <a:lstStyle/>
                    <a:p>
                      <a:r>
                        <a:rPr lang="en-US" sz="1000" dirty="0"/>
                        <a:t>Backup target</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DBs within Azure VMs</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SQL Server DBs, Files and</a:t>
                      </a:r>
                      <a:r>
                        <a:rPr lang="en-US" sz="1000" baseline="0" dirty="0"/>
                        <a:t> OS States (Windows) within Azure VMs (</a:t>
                      </a:r>
                      <a:r>
                        <a:rPr lang="en-US" sz="1000" baseline="0" dirty="0">
                          <a:hlinkClick r:id="rId2"/>
                        </a:rPr>
                        <a:t>link</a:t>
                      </a:r>
                      <a:r>
                        <a:rPr lang="en-US" sz="1000" baseline="0" dirty="0"/>
                        <a:t>) </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000" dirty="0"/>
                        <a:t>SQL Server/Oracle/HANA, Files and</a:t>
                      </a:r>
                      <a:r>
                        <a:rPr lang="en-US" sz="1000" baseline="0" dirty="0"/>
                        <a:t> OS States (Windows, Linux) within Azure VMs </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Azure VMs (Windows, Linux) running SQL Server (</a:t>
                      </a:r>
                      <a:r>
                        <a:rPr lang="en-US" sz="1000" dirty="0">
                          <a:hlinkClick r:id="rId3"/>
                        </a:rPr>
                        <a:t>link</a:t>
                      </a: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HANA database volume,</a:t>
                      </a:r>
                      <a:br>
                        <a:rPr lang="en-US" sz="1000" dirty="0"/>
                      </a:br>
                      <a:r>
                        <a:rPr lang="en-US" sz="1000" dirty="0"/>
                        <a:t>HANA log volume,</a:t>
                      </a:r>
                      <a:br>
                        <a:rPr lang="en-US" sz="1000" dirty="0"/>
                      </a:br>
                      <a:r>
                        <a:rPr lang="en-US" sz="1000" dirty="0"/>
                        <a:t>boot volume (</a:t>
                      </a:r>
                      <a:r>
                        <a:rPr lang="en-US" sz="1000" dirty="0">
                          <a:hlinkClick r:id="rId4"/>
                        </a:rPr>
                        <a:t>link</a:t>
                      </a: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0001"/>
                  </a:ext>
                </a:extLst>
              </a:tr>
              <a:tr h="248301">
                <a:tc>
                  <a:txBody>
                    <a:bodyPr/>
                    <a:lstStyle/>
                    <a:p>
                      <a:r>
                        <a:rPr lang="en-US" sz="1000" dirty="0"/>
                        <a:t>Linux (Guest OS) support</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No</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Yes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Yes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Yes</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2106198512"/>
                  </a:ext>
                </a:extLst>
              </a:tr>
              <a:tr h="405175">
                <a:tc>
                  <a:txBody>
                    <a:bodyPr/>
                    <a:lstStyle/>
                    <a:p>
                      <a:r>
                        <a:rPr lang="en-US" sz="1000" dirty="0"/>
                        <a:t>SQL</a:t>
                      </a:r>
                      <a:r>
                        <a:rPr lang="en-US" sz="1000" baseline="0" dirty="0"/>
                        <a:t> Server d</a:t>
                      </a:r>
                      <a:r>
                        <a:rPr lang="en-US" sz="1000" dirty="0"/>
                        <a:t>atabase backup capability</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Transaction log (every minute),</a:t>
                      </a:r>
                      <a:r>
                        <a:rPr lang="en-US" sz="1000" baseline="0" dirty="0"/>
                        <a:t> differential, full</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Differential every 15 minutes and full (express)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Yes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Up</a:t>
                      </a:r>
                      <a:r>
                        <a:rPr lang="en-US" sz="1000" baseline="0" dirty="0"/>
                        <a:t> to 3 times per day</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2892677429"/>
                  </a:ext>
                </a:extLst>
              </a:tr>
              <a:tr h="248301">
                <a:tc>
                  <a:txBody>
                    <a:bodyPr/>
                    <a:lstStyle/>
                    <a:p>
                      <a:r>
                        <a:rPr lang="en-US" sz="1000" dirty="0"/>
                        <a:t>Oracle</a:t>
                      </a:r>
                      <a:r>
                        <a:rPr lang="en-US" sz="1000" baseline="0" dirty="0"/>
                        <a:t> database backup</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No</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No</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Yes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File consistent backup with RMAN</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2926209767"/>
                  </a:ext>
                </a:extLst>
              </a:tr>
              <a:tr h="405175">
                <a:tc>
                  <a:txBody>
                    <a:bodyPr/>
                    <a:lstStyle/>
                    <a:p>
                      <a:r>
                        <a:rPr lang="en-US" sz="1000" dirty="0"/>
                        <a:t>Compression</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Supported</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Supported </a:t>
                      </a:r>
                      <a:br>
                        <a:rPr lang="en-US" sz="1000" dirty="0"/>
                      </a:br>
                      <a:r>
                        <a:rPr lang="en-US" sz="1000" dirty="0"/>
                        <a:t>(storage sizing : </a:t>
                      </a:r>
                      <a:r>
                        <a:rPr lang="en-US" sz="1000" dirty="0">
                          <a:hlinkClick r:id="rId5"/>
                        </a:rPr>
                        <a:t>link</a:t>
                      </a: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Supported</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None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3706275168"/>
                  </a:ext>
                </a:extLst>
              </a:tr>
              <a:tr h="718924">
                <a:tc>
                  <a:txBody>
                    <a:bodyPr/>
                    <a:lstStyle/>
                    <a:p>
                      <a:r>
                        <a:rPr lang="en-US" sz="1000" dirty="0"/>
                        <a:t>Backup servers running on</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DB Server</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Microsoft</a:t>
                      </a:r>
                      <a:r>
                        <a:rPr lang="en-US" sz="1000" baseline="0" dirty="0"/>
                        <a:t> Azure Backup Server</a:t>
                      </a:r>
                      <a:r>
                        <a:rPr lang="en-US" sz="1000" dirty="0"/>
                        <a:t> (on VM) (installation kits downloadable from Azure Portal) (VM sizing : </a:t>
                      </a:r>
                      <a:r>
                        <a:rPr lang="en-US" sz="1000" dirty="0">
                          <a:hlinkClick r:id="rId6"/>
                        </a:rPr>
                        <a:t>link</a:t>
                      </a: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Backup</a:t>
                      </a:r>
                      <a:r>
                        <a:rPr lang="en-US" sz="1000" baseline="0" dirty="0"/>
                        <a:t> Server (on VM)</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None</a:t>
                      </a:r>
                      <a:r>
                        <a:rPr lang="en-US" sz="1000" baseline="0" dirty="0"/>
                        <a:t> (Backup as a </a:t>
                      </a:r>
                      <a:r>
                        <a:rPr lang="en-US" sz="1000" dirty="0"/>
                        <a:t>Service)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0005"/>
                  </a:ext>
                </a:extLst>
              </a:tr>
              <a:tr h="562050">
                <a:tc>
                  <a:txBody>
                    <a:bodyPr/>
                    <a:lstStyle/>
                    <a:p>
                      <a:r>
                        <a:rPr lang="en-US" sz="1000" dirty="0"/>
                        <a:t>Agent</a:t>
                      </a:r>
                      <a:r>
                        <a:rPr lang="en-US" sz="1000" baseline="0" dirty="0"/>
                        <a:t> software required</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No</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Agent in backup</a:t>
                      </a:r>
                      <a:r>
                        <a:rPr lang="en-US" sz="1000" baseline="0" dirty="0"/>
                        <a:t> target VMs and Azure Backup Agent in Azure Backup Server VMs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Yes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No (* Only Azure VM Agent)</a:t>
                      </a:r>
                      <a:r>
                        <a:rPr lang="en-US" sz="1000" baseline="0" dirty="0"/>
                        <a:t> </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No</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2729710135"/>
                  </a:ext>
                </a:extLst>
              </a:tr>
              <a:tr h="248301">
                <a:tc>
                  <a:txBody>
                    <a:bodyPr/>
                    <a:lstStyle/>
                    <a:p>
                      <a:r>
                        <a:rPr lang="en-US" sz="1000" dirty="0"/>
                        <a:t>Network</a:t>
                      </a:r>
                      <a:r>
                        <a:rPr lang="en-US" sz="1000" baseline="0" dirty="0"/>
                        <a:t> bandwidth required</a:t>
                      </a:r>
                      <a:endParaRPr lang="en-US" sz="1000" dirty="0">
                        <a:solidFill>
                          <a:schemeClr val="tx1"/>
                        </a:solidFill>
                        <a:latin typeface="+mn-lt"/>
                        <a:cs typeface="Segoe UI Light" panose="020B0502040204020203" pitchFamily="34" charset="0"/>
                      </a:endParaRPr>
                    </a:p>
                  </a:txBody>
                  <a:tcPr marL="91427" marR="91427" marT="45713" marB="45713"/>
                </a:tc>
                <a:tc gridSpan="4">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000" dirty="0"/>
                        <a:t>Yes</a:t>
                      </a:r>
                      <a:r>
                        <a:rPr lang="en-US" sz="1000" baseline="0" dirty="0"/>
                        <a:t> but c</a:t>
                      </a:r>
                      <a:r>
                        <a:rPr lang="en-US" sz="1000" dirty="0"/>
                        <a:t>ontrollable</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None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None</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3860732295"/>
                  </a:ext>
                </a:extLst>
              </a:tr>
              <a:tr h="248301">
                <a:tc>
                  <a:txBody>
                    <a:bodyPr/>
                    <a:lstStyle/>
                    <a:p>
                      <a:r>
                        <a:rPr lang="en-US" sz="1000" dirty="0"/>
                        <a:t>Short term retention</a:t>
                      </a:r>
                      <a:endParaRPr lang="en-US" sz="1000" dirty="0">
                        <a:solidFill>
                          <a:schemeClr val="tx1"/>
                        </a:solidFill>
                        <a:latin typeface="+mn-lt"/>
                        <a:cs typeface="Segoe UI Light" panose="020B0502040204020203" pitchFamily="34" charset="0"/>
                      </a:endParaRPr>
                    </a:p>
                  </a:txBody>
                  <a:tcPr marL="91427" marR="91427" marT="45713" marB="45713"/>
                </a:tc>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Yes (on</a:t>
                      </a:r>
                      <a:r>
                        <a:rPr lang="en-US" sz="1000" baseline="0" dirty="0"/>
                        <a:t> local storage)</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None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Yes (on local NFS storage)</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351919291"/>
                  </a:ext>
                </a:extLst>
              </a:tr>
              <a:tr h="405175">
                <a:tc>
                  <a:txBody>
                    <a:bodyPr/>
                    <a:lstStyle/>
                    <a:p>
                      <a:pPr marL="0" marR="0" indent="0" algn="l" defTabSz="1096173" rtl="0" eaLnBrk="1" fontAlgn="auto" latinLnBrk="0" hangingPunct="1">
                        <a:lnSpc>
                          <a:spcPct val="100000"/>
                        </a:lnSpc>
                        <a:spcBef>
                          <a:spcPts val="0"/>
                        </a:spcBef>
                        <a:spcAft>
                          <a:spcPts val="0"/>
                        </a:spcAft>
                        <a:buClrTx/>
                        <a:buSzTx/>
                        <a:buFontTx/>
                        <a:buNone/>
                        <a:tabLst/>
                        <a:defRPr/>
                      </a:pPr>
                      <a:r>
                        <a:rPr lang="en-US" sz="1000" dirty="0"/>
                        <a:t>Long term retention</a:t>
                      </a:r>
                      <a:endParaRPr lang="en-US" sz="1000" dirty="0">
                        <a:solidFill>
                          <a:schemeClr val="tx1"/>
                        </a:solidFill>
                        <a:latin typeface="+mn-lt"/>
                        <a:cs typeface="Segoe UI Light" panose="020B0502040204020203" pitchFamily="34" charset="0"/>
                      </a:endParaRPr>
                    </a:p>
                  </a:txBody>
                  <a:tcPr marL="91427" marR="91427" marT="45713" marB="45713"/>
                </a:tc>
                <a:tc gridSpan="5">
                  <a:txBody>
                    <a:bodyPr/>
                    <a:lstStyle/>
                    <a:p>
                      <a:pPr marL="0" marR="0" indent="0" algn="ctr" defTabSz="1096173" rtl="0" eaLnBrk="1" fontAlgn="auto" latinLnBrk="0" hangingPunct="1">
                        <a:lnSpc>
                          <a:spcPct val="100000"/>
                        </a:lnSpc>
                        <a:spcBef>
                          <a:spcPts val="0"/>
                        </a:spcBef>
                        <a:spcAft>
                          <a:spcPts val="0"/>
                        </a:spcAft>
                        <a:buClrTx/>
                        <a:buSzTx/>
                        <a:buFontTx/>
                        <a:buNone/>
                        <a:tabLst/>
                        <a:defRPr/>
                      </a:pPr>
                      <a:r>
                        <a:rPr lang="en-US" sz="1000" dirty="0"/>
                        <a:t>Possible</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pPr marL="0" marR="0" indent="0" algn="ctr" defTabSz="1096173"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a:txBody>
                    <a:bodyPr/>
                    <a:lstStyle/>
                    <a:p>
                      <a:pPr marL="0" marR="0" indent="0" algn="ctr" defTabSz="1096173" rtl="0" eaLnBrk="1" fontAlgn="auto" latinLnBrk="0" hangingPunct="1">
                        <a:lnSpc>
                          <a:spcPct val="100000"/>
                        </a:lnSpc>
                        <a:spcBef>
                          <a:spcPts val="0"/>
                        </a:spcBef>
                        <a:spcAft>
                          <a:spcPts val="0"/>
                        </a:spcAft>
                        <a:buClrTx/>
                        <a:buSzTx/>
                        <a:buFontTx/>
                        <a:buNone/>
                        <a:tabLst/>
                        <a:defRPr/>
                      </a:pPr>
                      <a:r>
                        <a:rPr lang="en-US" sz="1000" dirty="0"/>
                        <a:t>Up to 255 snapshots per volume</a:t>
                      </a:r>
                    </a:p>
                    <a:p>
                      <a:pPr marL="0" marR="0" indent="0" algn="ctr" defTabSz="1096173" rtl="0" eaLnBrk="1" fontAlgn="auto" latinLnBrk="0" hangingPunct="1">
                        <a:lnSpc>
                          <a:spcPct val="100000"/>
                        </a:lnSpc>
                        <a:spcBef>
                          <a:spcPts val="0"/>
                        </a:spcBef>
                        <a:spcAft>
                          <a:spcPts val="0"/>
                        </a:spcAft>
                        <a:buClrTx/>
                        <a:buSzTx/>
                        <a:buFontTx/>
                        <a:buNone/>
                        <a:tabLst/>
                        <a:defRPr/>
                      </a:pPr>
                      <a:r>
                        <a:rPr lang="en-US" sz="1000" dirty="0"/>
                        <a:t>(or transfer to Blob Storage)</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867114113"/>
                  </a:ext>
                </a:extLst>
              </a:tr>
              <a:tr h="248301">
                <a:tc>
                  <a:txBody>
                    <a:bodyPr/>
                    <a:lstStyle/>
                    <a:p>
                      <a:r>
                        <a:rPr lang="en-US" sz="1000" dirty="0"/>
                        <a:t>Point-in-time</a:t>
                      </a:r>
                      <a:r>
                        <a:rPr lang="en-US" sz="1000" baseline="0" dirty="0"/>
                        <a:t> recovery</a:t>
                      </a:r>
                      <a:endParaRPr lang="en-US" sz="1000" dirty="0">
                        <a:solidFill>
                          <a:schemeClr val="tx1"/>
                        </a:solidFill>
                        <a:latin typeface="+mn-lt"/>
                        <a:cs typeface="Segoe UI Light" panose="020B0502040204020203" pitchFamily="34" charset="0"/>
                      </a:endParaRPr>
                    </a:p>
                  </a:txBody>
                  <a:tcPr marL="91427" marR="91427" marT="45713" marB="45713"/>
                </a:tc>
                <a:tc gridSpan="6">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Possible </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tx1"/>
                        </a:solidFill>
                        <a:latin typeface="+mn-lt"/>
                        <a:cs typeface="Segoe UI Light" panose="020B0502040204020203" pitchFamily="34" charset="0"/>
                      </a:endParaRPr>
                    </a:p>
                  </a:txBody>
                  <a:tcPr/>
                </a:tc>
                <a:extLst>
                  <a:ext uri="{0D108BD9-81ED-4DB2-BD59-A6C34878D82A}">
                    <a16:rowId xmlns:a16="http://schemas.microsoft.com/office/drawing/2014/main" val="193270323"/>
                  </a:ext>
                </a:extLst>
              </a:tr>
              <a:tr h="248301">
                <a:tc>
                  <a:txBody>
                    <a:bodyPr/>
                    <a:lstStyle/>
                    <a:p>
                      <a:r>
                        <a:rPr lang="en-US" sz="1000" dirty="0"/>
                        <a:t>Recovery speed</a:t>
                      </a:r>
                      <a:endParaRPr lang="en-US" sz="1000" dirty="0">
                        <a:solidFill>
                          <a:schemeClr val="tx1"/>
                        </a:solidFill>
                        <a:latin typeface="+mn-lt"/>
                        <a:cs typeface="Segoe UI Light" panose="020B0502040204020203" pitchFamily="34" charset="0"/>
                      </a:endParaRPr>
                    </a:p>
                  </a:txBody>
                  <a:tcPr marL="91427" marR="91427" marT="45713" marB="45713"/>
                </a:tc>
                <a:tc grid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Depend on I/O </a:t>
                      </a:r>
                      <a:r>
                        <a:rPr lang="en-US" sz="1000" baseline="0" dirty="0"/>
                        <a:t>speed of underneath Blob storage or Backup Vault</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Fast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0009"/>
                  </a:ext>
                </a:extLst>
              </a:tr>
              <a:tr h="248301">
                <a:tc>
                  <a:txBody>
                    <a:bodyPr/>
                    <a:lstStyle/>
                    <a:p>
                      <a:r>
                        <a:rPr lang="en-US" sz="1000" dirty="0"/>
                        <a:t>Monitoring/</a:t>
                      </a:r>
                      <a:r>
                        <a:rPr lang="en-US" sz="1000" baseline="0" dirty="0"/>
                        <a:t>alerting console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Database console</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Azure Backup Server Console</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endParaRPr lang="en-US"/>
                    </a:p>
                  </a:txBody>
                  <a:tcPr/>
                </a:tc>
                <a:tc>
                  <a:txBody>
                    <a:bodyPr/>
                    <a:lstStyle/>
                    <a:p>
                      <a:pPr algn="ctr"/>
                      <a:r>
                        <a:rPr lang="en-US" sz="1000" dirty="0"/>
                        <a:t>Backup Server Console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Azure Management Portal</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Script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0011"/>
                  </a:ext>
                </a:extLst>
              </a:tr>
              <a:tr h="248301">
                <a:tc>
                  <a:txBody>
                    <a:bodyPr/>
                    <a:lstStyle/>
                    <a:p>
                      <a:r>
                        <a:rPr lang="en-US" sz="1000" dirty="0"/>
                        <a:t>Reporting</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Database console</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System</a:t>
                      </a:r>
                      <a:r>
                        <a:rPr lang="en-US" sz="1000" baseline="0" dirty="0"/>
                        <a:t> Center Service Manager</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endParaRPr lang="en-US"/>
                    </a:p>
                  </a:txBody>
                  <a:tcPr/>
                </a:tc>
                <a:tc>
                  <a:txBody>
                    <a:bodyPr/>
                    <a:lstStyle/>
                    <a:p>
                      <a:pPr algn="ctr"/>
                      <a:r>
                        <a:rPr lang="en-US" sz="1000" dirty="0"/>
                        <a:t>Backup Server Reporting</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None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t>Script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3115438603"/>
                  </a:ext>
                </a:extLst>
              </a:tr>
              <a:tr h="248301">
                <a:tc>
                  <a:txBody>
                    <a:bodyPr/>
                    <a:lstStyle/>
                    <a:p>
                      <a:r>
                        <a:rPr lang="en-US" sz="1000" dirty="0"/>
                        <a:t>Licensing</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Built-in</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Pay-per-use on Azure (</a:t>
                      </a:r>
                      <a:r>
                        <a:rPr lang="en-US" sz="1000" dirty="0">
                          <a:hlinkClick r:id="rId7"/>
                        </a:rPr>
                        <a:t>link</a:t>
                      </a: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endParaRPr lang="en-US"/>
                    </a:p>
                  </a:txBody>
                  <a:tcPr/>
                </a:tc>
                <a:tc>
                  <a:txBody>
                    <a:bodyPr/>
                    <a:lstStyle/>
                    <a:p>
                      <a:pPr algn="ctr"/>
                      <a:r>
                        <a:rPr lang="en-US" sz="1000" dirty="0"/>
                        <a:t>Check vendor</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rPr>
                        <a:t>Pay-per-use on Azure (</a:t>
                      </a:r>
                      <a:r>
                        <a:rPr kumimoji="0" lang="en-US" sz="1000" u="none" strike="noStrike" kern="1200" cap="none" spc="0" normalizeH="0" baseline="0" noProof="0" dirty="0">
                          <a:ln>
                            <a:noFill/>
                          </a:ln>
                          <a:effectLst/>
                          <a:uLnTx/>
                          <a:uFillTx/>
                          <a:hlinkClick r:id="rId7"/>
                        </a:rPr>
                        <a:t>link</a:t>
                      </a:r>
                      <a:r>
                        <a:rPr kumimoji="0" lang="en-US" sz="1000" u="none" strike="noStrike" kern="1200" cap="none" spc="0" normalizeH="0" baseline="0" noProof="0" dirty="0">
                          <a:ln>
                            <a:noFill/>
                          </a:ln>
                          <a:effectLst/>
                          <a:uLnTx/>
                          <a:uFillTx/>
                        </a:rPr>
                        <a:t>)</a:t>
                      </a:r>
                      <a:endParaRPr lang="en-US" sz="1800" dirty="0">
                        <a:solidFill>
                          <a:schemeClr val="tx1"/>
                        </a:solidFill>
                      </a:endParaRPr>
                    </a:p>
                  </a:txBody>
                  <a:tcPr marL="91427" marR="91427" marT="45713" marB="45713"/>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dirty="0"/>
                        <a:t>Built-in</a:t>
                      </a:r>
                      <a:endParaRPr lang="en-US" sz="1000" dirty="0">
                        <a:solidFill>
                          <a:schemeClr val="tx1"/>
                        </a:solidFill>
                      </a:endParaRPr>
                    </a:p>
                  </a:txBody>
                  <a:tcPr marL="91427" marR="91427" marT="45713" marB="45713"/>
                </a:tc>
                <a:extLst>
                  <a:ext uri="{0D108BD9-81ED-4DB2-BD59-A6C34878D82A}">
                    <a16:rowId xmlns:a16="http://schemas.microsoft.com/office/drawing/2014/main" val="10012"/>
                  </a:ext>
                </a:extLst>
              </a:tr>
            </a:tbl>
          </a:graphicData>
        </a:graphic>
      </p:graphicFrame>
      <p:sp>
        <p:nvSpPr>
          <p:cNvPr id="4" name="Rectangle 3">
            <a:extLst>
              <a:ext uri="{FF2B5EF4-FFF2-40B4-BE49-F238E27FC236}">
                <a16:creationId xmlns:a16="http://schemas.microsoft.com/office/drawing/2014/main" id="{448F58A6-E89A-4C68-9610-301D278CE6BF}"/>
              </a:ext>
            </a:extLst>
          </p:cNvPr>
          <p:cNvSpPr/>
          <p:nvPr/>
        </p:nvSpPr>
        <p:spPr bwMode="auto">
          <a:xfrm>
            <a:off x="2088401" y="632954"/>
            <a:ext cx="3660401" cy="610570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8389A69E-D1E3-4ECD-A441-1B6FB2E24CE8}"/>
              </a:ext>
            </a:extLst>
          </p:cNvPr>
          <p:cNvSpPr/>
          <p:nvPr/>
        </p:nvSpPr>
        <p:spPr bwMode="auto">
          <a:xfrm>
            <a:off x="7616353" y="656411"/>
            <a:ext cx="2270469" cy="610570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28506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6920" y="1183069"/>
            <a:ext cx="10696355" cy="4604337"/>
          </a:xfrm>
          <a:prstGeom prst="rect">
            <a:avLst/>
          </a:prstGeom>
          <a:noFill/>
        </p:spPr>
        <p:txBody>
          <a:bodyPr wrap="square" lIns="182880" tIns="146304" rIns="182880" bIns="146304" rtlCol="0">
            <a:spAutoFit/>
          </a:bodyPr>
          <a:lstStyle/>
          <a:p>
            <a:r>
              <a:rPr lang="en-US" sz="2800" dirty="0"/>
              <a:t>In this whiteboard design session, you will learn how to deploy SAP on Azure infrastructure components as well as perform an SAP on Azure need assessment, take part in an SAP on Azure architecture design discussion, and respond to an RFI/RFP for SAP on Cloud opportunity.</a:t>
            </a:r>
          </a:p>
          <a:p>
            <a:endParaRPr lang="en-US" sz="2800" dirty="0"/>
          </a:p>
          <a:p>
            <a:r>
              <a:rPr lang="en-US" sz="2800" dirty="0"/>
              <a:t>At the end of this whiteboard design session, you will be better able to architect for SAP running on Azure infrastructure as a service components and understand proper configuration of SAP NetWeaver ASCS, database and application servers in Azure.</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0B9C8-0117-490B-8117-54CE70CC6B78}"/>
              </a:ext>
            </a:extLst>
          </p:cNvPr>
          <p:cNvSpPr>
            <a:spLocks noGrp="1"/>
          </p:cNvSpPr>
          <p:nvPr>
            <p:ph type="title"/>
          </p:nvPr>
        </p:nvSpPr>
        <p:spPr/>
        <p:txBody>
          <a:bodyPr/>
          <a:lstStyle/>
          <a:p>
            <a:r>
              <a:rPr lang="en-US" sz="2800" spc="0" dirty="0">
                <a:ln>
                  <a:noFill/>
                </a:ln>
                <a:solidFill>
                  <a:srgbClr val="FFFFFF"/>
                </a:solidFill>
                <a:latin typeface="Segoe UI Light" panose="020B0502040204020203" pitchFamily="34" charset="0"/>
                <a:cs typeface="Segoe UI Light" panose="020B0502040204020203" pitchFamily="34" charset="0"/>
              </a:rPr>
              <a:t>Disaster Recovery Solutions for LOB applications/SAP on Azure</a:t>
            </a:r>
            <a:br>
              <a:rPr lang="en-US" sz="2800" spc="0" dirty="0">
                <a:ln>
                  <a:noFill/>
                </a:ln>
                <a:solidFill>
                  <a:srgbClr val="FFFFFF"/>
                </a:solidFill>
                <a:latin typeface="Segoe UI Light" panose="020B0502040204020203" pitchFamily="34" charset="0"/>
                <a:cs typeface="Segoe UI Light" panose="020B0502040204020203" pitchFamily="34" charset="0"/>
              </a:rPr>
            </a:br>
            <a:endParaRPr lang="en-US" sz="2800" dirty="0"/>
          </a:p>
        </p:txBody>
      </p:sp>
      <p:sp>
        <p:nvSpPr>
          <p:cNvPr id="12" name="Content Placeholder 2">
            <a:extLst>
              <a:ext uri="{FF2B5EF4-FFF2-40B4-BE49-F238E27FC236}">
                <a16:creationId xmlns:a16="http://schemas.microsoft.com/office/drawing/2014/main" id="{228A5E0B-5DC3-4BE2-BB9F-8203E7A09C6A}"/>
              </a:ext>
            </a:extLst>
          </p:cNvPr>
          <p:cNvSpPr txBox="1">
            <a:spLocks/>
          </p:cNvSpPr>
          <p:nvPr/>
        </p:nvSpPr>
        <p:spPr>
          <a:xfrm>
            <a:off x="568047" y="3948373"/>
            <a:ext cx="10757098" cy="1441498"/>
          </a:xfrm>
          <a:prstGeom prst="rect">
            <a:avLst/>
          </a:prstGeom>
        </p:spPr>
        <p:txBody>
          <a:bodyPr>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14190" indent="-514190" algn="ctr">
              <a:buFont typeface="+mj-lt"/>
              <a:buAutoNum type="arabicPeriod"/>
            </a:pPr>
            <a:r>
              <a:rPr lang="en-US" sz="3200" dirty="0">
                <a:solidFill>
                  <a:schemeClr val="tx1"/>
                </a:solidFill>
              </a:rPr>
              <a:t>Database Replication (e.g. SQL Server AlwaysOn)</a:t>
            </a:r>
            <a:br>
              <a:rPr lang="en-US" sz="3200" dirty="0">
                <a:solidFill>
                  <a:schemeClr val="tx1"/>
                </a:solidFill>
              </a:rPr>
            </a:br>
            <a:endParaRPr lang="en-US" sz="3200" dirty="0">
              <a:solidFill>
                <a:schemeClr val="tx1"/>
              </a:solidFill>
            </a:endParaRPr>
          </a:p>
          <a:p>
            <a:pPr marL="514190" indent="-514190" algn="ctr">
              <a:buFont typeface="+mj-lt"/>
              <a:buAutoNum type="arabicPeriod"/>
            </a:pPr>
            <a:r>
              <a:rPr lang="en-US" sz="3200" dirty="0">
                <a:solidFill>
                  <a:schemeClr val="tx1"/>
                </a:solidFill>
              </a:rPr>
              <a:t>File Replication (e.g. File Copy)</a:t>
            </a:r>
          </a:p>
          <a:p>
            <a:pPr marL="514190" indent="-514190" algn="ctr">
              <a:buFont typeface="+mj-lt"/>
              <a:buAutoNum type="arabicPeriod"/>
            </a:pPr>
            <a:endParaRPr lang="en-US" sz="3200" dirty="0">
              <a:solidFill>
                <a:schemeClr val="tx1"/>
              </a:solidFill>
            </a:endParaRPr>
          </a:p>
          <a:p>
            <a:pPr marL="514190" indent="-514190" algn="ctr">
              <a:buFont typeface="+mj-lt"/>
              <a:buAutoNum type="arabicPeriod"/>
            </a:pPr>
            <a:r>
              <a:rPr lang="en-US" sz="3200" dirty="0">
                <a:solidFill>
                  <a:schemeClr val="tx1"/>
                </a:solidFill>
              </a:rPr>
              <a:t>VM Replication (Azure Site Recovery)</a:t>
            </a:r>
          </a:p>
        </p:txBody>
      </p:sp>
      <p:sp>
        <p:nvSpPr>
          <p:cNvPr id="13" name="Rectangle 12">
            <a:extLst>
              <a:ext uri="{FF2B5EF4-FFF2-40B4-BE49-F238E27FC236}">
                <a16:creationId xmlns:a16="http://schemas.microsoft.com/office/drawing/2014/main" id="{CD1E3C74-9954-4E3E-AE87-493AE74D8B4F}"/>
              </a:ext>
            </a:extLst>
          </p:cNvPr>
          <p:cNvSpPr/>
          <p:nvPr/>
        </p:nvSpPr>
        <p:spPr>
          <a:xfrm>
            <a:off x="6499700" y="1028248"/>
            <a:ext cx="5333913" cy="278570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l" defTabSz="912768"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IT requirements </a:t>
            </a:r>
            <a:br>
              <a:rPr kumimoji="0" lang="en-US" sz="3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endParaRPr kumimoji="0" lang="en-US" sz="15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456387" marR="0" lvl="1" indent="-457057"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Production environment is on virtualization, bare metal or cloud</a:t>
            </a:r>
          </a:p>
          <a:p>
            <a:pPr marL="456387" marR="0" lvl="1" indent="-457057"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Minimum overhead on Production systems and network</a:t>
            </a:r>
          </a:p>
          <a:p>
            <a:pPr marL="456387" marR="0" lvl="1" indent="-457057"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Retire traditional SAN/Tape-based solutions </a:t>
            </a:r>
          </a:p>
        </p:txBody>
      </p:sp>
      <p:sp>
        <p:nvSpPr>
          <p:cNvPr id="14" name="Rectangle 13">
            <a:extLst>
              <a:ext uri="{FF2B5EF4-FFF2-40B4-BE49-F238E27FC236}">
                <a16:creationId xmlns:a16="http://schemas.microsoft.com/office/drawing/2014/main" id="{1FDFB358-0174-424F-B527-48296AF78F09}"/>
              </a:ext>
            </a:extLst>
          </p:cNvPr>
          <p:cNvSpPr/>
          <p:nvPr/>
        </p:nvSpPr>
        <p:spPr>
          <a:xfrm>
            <a:off x="730008" y="1028251"/>
            <a:ext cx="5333913" cy="278570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457057" algn="l" defTabSz="912768"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Business requirements</a:t>
            </a:r>
            <a:br>
              <a:rPr kumimoji="0" lang="en-US" sz="3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15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p>
          <a:p>
            <a:pPr marL="342792" marR="0" lvl="1" indent="-342792"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Minimum data loss in case of a disaster</a:t>
            </a:r>
          </a:p>
          <a:p>
            <a:pPr marL="342792" marR="0" lvl="1" indent="-342792"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Failover complete within hours including SAP application layer</a:t>
            </a:r>
          </a:p>
          <a:p>
            <a:pPr marL="342792" marR="0" lvl="1" indent="-342792"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Clear failover process</a:t>
            </a:r>
          </a:p>
          <a:p>
            <a:pPr marL="342792" marR="0" lvl="1" indent="-342792"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Failover transparent to users and sub systems </a:t>
            </a:r>
          </a:p>
          <a:p>
            <a:pPr marL="342792" marR="0" lvl="1" indent="-342792"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Minimum costs for DR </a:t>
            </a:r>
          </a:p>
        </p:txBody>
      </p:sp>
      <p:sp>
        <p:nvSpPr>
          <p:cNvPr id="15" name="Oval 14">
            <a:extLst>
              <a:ext uri="{FF2B5EF4-FFF2-40B4-BE49-F238E27FC236}">
                <a16:creationId xmlns:a16="http://schemas.microsoft.com/office/drawing/2014/main" id="{5AD07B10-2B53-4E1A-91D5-22053F1F6457}"/>
              </a:ext>
            </a:extLst>
          </p:cNvPr>
          <p:cNvSpPr/>
          <p:nvPr/>
        </p:nvSpPr>
        <p:spPr>
          <a:xfrm>
            <a:off x="854361" y="1196565"/>
            <a:ext cx="408651" cy="415577"/>
          </a:xfrm>
          <a:prstGeom prst="ellipse">
            <a:avLst/>
          </a:prstGeom>
          <a:solidFill>
            <a:schemeClr val="bg1">
              <a:lumMod val="75000"/>
            </a:schemeClr>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2768"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a:ea typeface="+mn-ea"/>
                <a:cs typeface="+mn-cs"/>
              </a:rPr>
              <a:t>1</a:t>
            </a:r>
          </a:p>
        </p:txBody>
      </p:sp>
      <p:sp>
        <p:nvSpPr>
          <p:cNvPr id="16" name="Oval 15">
            <a:extLst>
              <a:ext uri="{FF2B5EF4-FFF2-40B4-BE49-F238E27FC236}">
                <a16:creationId xmlns:a16="http://schemas.microsoft.com/office/drawing/2014/main" id="{9D6983EE-7942-4920-8BBF-691427B76327}"/>
              </a:ext>
            </a:extLst>
          </p:cNvPr>
          <p:cNvSpPr/>
          <p:nvPr/>
        </p:nvSpPr>
        <p:spPr>
          <a:xfrm>
            <a:off x="6567757" y="1167516"/>
            <a:ext cx="408651" cy="415577"/>
          </a:xfrm>
          <a:prstGeom prst="ellipse">
            <a:avLst/>
          </a:prstGeom>
          <a:solidFill>
            <a:schemeClr val="bg1">
              <a:lumMod val="75000"/>
            </a:schemeClr>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2768"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a:ea typeface="+mn-ea"/>
                <a:cs typeface="+mn-cs"/>
              </a:rPr>
              <a:t>2</a:t>
            </a:r>
          </a:p>
        </p:txBody>
      </p:sp>
      <p:sp>
        <p:nvSpPr>
          <p:cNvPr id="17" name="Plus 8">
            <a:extLst>
              <a:ext uri="{FF2B5EF4-FFF2-40B4-BE49-F238E27FC236}">
                <a16:creationId xmlns:a16="http://schemas.microsoft.com/office/drawing/2014/main" id="{DDCF9EB3-5423-417D-AA1F-7833DE589515}"/>
              </a:ext>
            </a:extLst>
          </p:cNvPr>
          <p:cNvSpPr/>
          <p:nvPr/>
        </p:nvSpPr>
        <p:spPr>
          <a:xfrm>
            <a:off x="5866627" y="4512508"/>
            <a:ext cx="489575" cy="465386"/>
          </a:xfrm>
          <a:prstGeom prst="mathPlu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2768"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a:ea typeface="+mn-ea"/>
              <a:cs typeface="+mn-cs"/>
            </a:endParaRPr>
          </a:p>
        </p:txBody>
      </p:sp>
      <p:sp>
        <p:nvSpPr>
          <p:cNvPr id="18" name="Plus 9">
            <a:extLst>
              <a:ext uri="{FF2B5EF4-FFF2-40B4-BE49-F238E27FC236}">
                <a16:creationId xmlns:a16="http://schemas.microsoft.com/office/drawing/2014/main" id="{DFB59EA4-12A3-4E04-BC55-2CB66191DCE7}"/>
              </a:ext>
            </a:extLst>
          </p:cNvPr>
          <p:cNvSpPr/>
          <p:nvPr/>
        </p:nvSpPr>
        <p:spPr>
          <a:xfrm>
            <a:off x="5866627" y="5558172"/>
            <a:ext cx="489575" cy="465386"/>
          </a:xfrm>
          <a:prstGeom prst="mathPlu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2768"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6F61299D-CA5B-44E9-B699-9FD5C03F25EA}"/>
              </a:ext>
            </a:extLst>
          </p:cNvPr>
          <p:cNvSpPr txBox="1"/>
          <p:nvPr/>
        </p:nvSpPr>
        <p:spPr>
          <a:xfrm>
            <a:off x="9831103" y="5566116"/>
            <a:ext cx="2350986" cy="1158629"/>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mn-ea"/>
                <a:cs typeface="+mn-cs"/>
              </a:rPr>
              <a:t>(*) Note : ASR doesn’t support replication from shared cluster disk or Win 2016 SOFS</a:t>
            </a:r>
          </a:p>
        </p:txBody>
      </p:sp>
      <p:sp>
        <p:nvSpPr>
          <p:cNvPr id="20" name="Rectangle 19">
            <a:extLst>
              <a:ext uri="{FF2B5EF4-FFF2-40B4-BE49-F238E27FC236}">
                <a16:creationId xmlns:a16="http://schemas.microsoft.com/office/drawing/2014/main" id="{7B22585D-0231-4CAE-9E60-5B5BDA619E38}"/>
              </a:ext>
            </a:extLst>
          </p:cNvPr>
          <p:cNvSpPr/>
          <p:nvPr/>
        </p:nvSpPr>
        <p:spPr bwMode="auto">
          <a:xfrm>
            <a:off x="1165663" y="3948373"/>
            <a:ext cx="9561865" cy="1617744"/>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53627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Effect transition="in" filter="fade">
                                      <p:cBhvr>
                                        <p:cTn id="14" dur="1000"/>
                                        <p:tgtEl>
                                          <p:spTgt spid="12">
                                            <p:txEl>
                                              <p:pRg st="1" end="1"/>
                                            </p:txEl>
                                          </p:spTgt>
                                        </p:tgtEl>
                                      </p:cBhvr>
                                    </p:animEffect>
                                    <p:anim calcmode="lin" valueType="num">
                                      <p:cBhvr>
                                        <p:cTn id="15"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xEl>
                                              <p:pRg st="3" end="3"/>
                                            </p:txEl>
                                          </p:spTgt>
                                        </p:tgtEl>
                                        <p:attrNameLst>
                                          <p:attrName>style.visibility</p:attrName>
                                        </p:attrNameLst>
                                      </p:cBhvr>
                                      <p:to>
                                        <p:strVal val="visible"/>
                                      </p:to>
                                    </p:set>
                                    <p:animEffect transition="in" filter="fade">
                                      <p:cBhvr>
                                        <p:cTn id="21" dur="1000"/>
                                        <p:tgtEl>
                                          <p:spTgt spid="12">
                                            <p:txEl>
                                              <p:pRg st="3" end="3"/>
                                            </p:txEl>
                                          </p:spTgt>
                                        </p:tgtEl>
                                      </p:cBhvr>
                                    </p:animEffect>
                                    <p:anim calcmode="lin" valueType="num">
                                      <p:cBhvr>
                                        <p:cTn id="22" dur="1000" fill="hold"/>
                                        <p:tgtEl>
                                          <p:spTgt spid="12">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12">
                                            <p:txEl>
                                              <p:pRg st="3" end="3"/>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0"/>
                                        <p:tgtEl>
                                          <p:spTgt spid="17"/>
                                        </p:tgtEl>
                                      </p:cBhvr>
                                    </p:animEffect>
                                    <p:anim calcmode="lin" valueType="num">
                                      <p:cBhvr>
                                        <p:cTn id="27" dur="1000" fill="hold"/>
                                        <p:tgtEl>
                                          <p:spTgt spid="17"/>
                                        </p:tgtEl>
                                        <p:attrNameLst>
                                          <p:attrName>ppt_x</p:attrName>
                                        </p:attrNameLst>
                                      </p:cBhvr>
                                      <p:tavLst>
                                        <p:tav tm="0">
                                          <p:val>
                                            <p:strVal val="#ppt_x"/>
                                          </p:val>
                                        </p:tav>
                                        <p:tav tm="100000">
                                          <p:val>
                                            <p:strVal val="#ppt_x"/>
                                          </p:val>
                                        </p:tav>
                                      </p:tavLst>
                                    </p:anim>
                                    <p:anim calcmode="lin" valueType="num">
                                      <p:cBhvr>
                                        <p:cTn id="28" dur="1000" fill="hold"/>
                                        <p:tgtEl>
                                          <p:spTgt spid="17"/>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anim calcmode="lin" valueType="num">
                                      <p:cBhvr>
                                        <p:cTn id="32" dur="1000" fill="hold"/>
                                        <p:tgtEl>
                                          <p:spTgt spid="18"/>
                                        </p:tgtEl>
                                        <p:attrNameLst>
                                          <p:attrName>ppt_x</p:attrName>
                                        </p:attrNameLst>
                                      </p:cBhvr>
                                      <p:tavLst>
                                        <p:tav tm="0">
                                          <p:val>
                                            <p:strVal val="#ppt_x"/>
                                          </p:val>
                                        </p:tav>
                                        <p:tav tm="100000">
                                          <p:val>
                                            <p:strVal val="#ppt_x"/>
                                          </p:val>
                                        </p:tav>
                                      </p:tavLst>
                                    </p:anim>
                                    <p:anim calcmode="lin" valueType="num">
                                      <p:cBhvr>
                                        <p:cTn id="33" dur="1000" fill="hold"/>
                                        <p:tgtEl>
                                          <p:spTgt spid="18"/>
                                        </p:tgtEl>
                                        <p:attrNameLst>
                                          <p:attrName>ppt_y</p:attrName>
                                        </p:attrNameLst>
                                      </p:cBhvr>
                                      <p:tavLst>
                                        <p:tav tm="0">
                                          <p:val>
                                            <p:strVal val="#ppt_y+.1"/>
                                          </p:val>
                                        </p:tav>
                                        <p:tav tm="100000">
                                          <p:val>
                                            <p:strVal val="#ppt_y"/>
                                          </p:val>
                                        </p:tav>
                                      </p:tavLst>
                                    </p:anim>
                                  </p:childTnLst>
                                </p:cTn>
                              </p:par>
                            </p:childTnLst>
                          </p:cTn>
                        </p:par>
                        <p:par>
                          <p:cTn id="34" fill="hold">
                            <p:stCondLst>
                              <p:cond delay="1000"/>
                            </p:stCondLst>
                            <p:childTnLst>
                              <p:par>
                                <p:cTn id="35" presetID="42" presetClass="entr" presetSubtype="0"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1000"/>
                                        <p:tgtEl>
                                          <p:spTgt spid="19"/>
                                        </p:tgtEl>
                                      </p:cBhvr>
                                    </p:animEffect>
                                    <p:anim calcmode="lin" valueType="num">
                                      <p:cBhvr>
                                        <p:cTn id="38" dur="1000" fill="hold"/>
                                        <p:tgtEl>
                                          <p:spTgt spid="19"/>
                                        </p:tgtEl>
                                        <p:attrNameLst>
                                          <p:attrName>ppt_x</p:attrName>
                                        </p:attrNameLst>
                                      </p:cBhvr>
                                      <p:tavLst>
                                        <p:tav tm="0">
                                          <p:val>
                                            <p:strVal val="#ppt_x"/>
                                          </p:val>
                                        </p:tav>
                                        <p:tav tm="100000">
                                          <p:val>
                                            <p:strVal val="#ppt_x"/>
                                          </p:val>
                                        </p:tav>
                                      </p:tavLst>
                                    </p:anim>
                                    <p:anim calcmode="lin" valueType="num">
                                      <p:cBhvr>
                                        <p:cTn id="3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1000"/>
                                        <p:tgtEl>
                                          <p:spTgt spid="20"/>
                                        </p:tgtEl>
                                      </p:cBhvr>
                                    </p:animEffect>
                                    <p:anim calcmode="lin" valueType="num">
                                      <p:cBhvr>
                                        <p:cTn id="45" dur="1000" fill="hold"/>
                                        <p:tgtEl>
                                          <p:spTgt spid="20"/>
                                        </p:tgtEl>
                                        <p:attrNameLst>
                                          <p:attrName>ppt_x</p:attrName>
                                        </p:attrNameLst>
                                      </p:cBhvr>
                                      <p:tavLst>
                                        <p:tav tm="0">
                                          <p:val>
                                            <p:strVal val="#ppt_x"/>
                                          </p:val>
                                        </p:tav>
                                        <p:tav tm="100000">
                                          <p:val>
                                            <p:strVal val="#ppt_x"/>
                                          </p:val>
                                        </p:tav>
                                      </p:tavLst>
                                    </p:anim>
                                    <p:anim calcmode="lin" valueType="num">
                                      <p:cBhvr>
                                        <p:cTn id="4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7" grpId="0" animBg="1"/>
      <p:bldP spid="18" grpId="0" animBg="1"/>
      <p:bldP spid="19" grpId="0"/>
      <p:bldP spid="2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61675" y="193139"/>
            <a:ext cx="11876045" cy="1134619"/>
          </a:xfrm>
        </p:spPr>
        <p:txBody>
          <a:bodyPr/>
          <a:lstStyle/>
          <a:p>
            <a:r>
              <a:rPr lang="en-US" sz="4400" dirty="0">
                <a:solidFill>
                  <a:schemeClr val="bg1"/>
                </a:solidFill>
              </a:rPr>
              <a:t>Common scenarios</a:t>
            </a:r>
          </a:p>
        </p:txBody>
      </p:sp>
      <p:sp>
        <p:nvSpPr>
          <p:cNvPr id="51" name="TextBox 50">
            <a:extLst>
              <a:ext uri="{FF2B5EF4-FFF2-40B4-BE49-F238E27FC236}">
                <a16:creationId xmlns:a16="http://schemas.microsoft.com/office/drawing/2014/main" id="{E1AEA06D-6CC1-434A-8B95-48B54BDDE94E}"/>
              </a:ext>
            </a:extLst>
          </p:cNvPr>
          <p:cNvSpPr txBox="1"/>
          <p:nvPr/>
        </p:nvSpPr>
        <p:spPr>
          <a:xfrm>
            <a:off x="0" y="1327758"/>
            <a:ext cx="6355394" cy="1071062"/>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gradFill>
                  <a:gsLst>
                    <a:gs pos="2917">
                      <a:srgbClr val="FFFFFF"/>
                    </a:gs>
                    <a:gs pos="30000">
                      <a:srgbClr val="FFFFFF"/>
                    </a:gs>
                  </a:gsLst>
                  <a:lin ang="5400000" scaled="0"/>
                </a:gradFill>
                <a:latin typeface="Segoe UI Semilight"/>
              </a:rPr>
              <a:t>Azure Infrastructure </a:t>
            </a:r>
            <a:br>
              <a:rPr lang="en-US" sz="2800" dirty="0">
                <a:gradFill>
                  <a:gsLst>
                    <a:gs pos="2917">
                      <a:srgbClr val="FFFFFF"/>
                    </a:gs>
                    <a:gs pos="30000">
                      <a:srgbClr val="FFFFFF"/>
                    </a:gs>
                  </a:gsLst>
                  <a:lin ang="5400000" scaled="0"/>
                </a:gradFill>
                <a:latin typeface="Segoe UI Semilight"/>
              </a:rPr>
            </a:br>
            <a:r>
              <a:rPr lang="en-US" sz="2800" dirty="0">
                <a:gradFill>
                  <a:gsLst>
                    <a:gs pos="2917">
                      <a:srgbClr val="FFFFFF"/>
                    </a:gs>
                    <a:gs pos="30000">
                      <a:srgbClr val="FFFFFF"/>
                    </a:gs>
                  </a:gsLst>
                  <a:lin ang="5400000" scaled="0"/>
                </a:gradFill>
                <a:latin typeface="Segoe UI Semilight"/>
              </a:rPr>
              <a:t>as a Service (IaaS)</a:t>
            </a:r>
          </a:p>
        </p:txBody>
      </p:sp>
      <p:grpSp>
        <p:nvGrpSpPr>
          <p:cNvPr id="52" name="Group 51" descr="icons&#10;&#10;Icons of the previously mentioned products display for Azure IaaS.">
            <a:extLst>
              <a:ext uri="{FF2B5EF4-FFF2-40B4-BE49-F238E27FC236}">
                <a16:creationId xmlns:a16="http://schemas.microsoft.com/office/drawing/2014/main" id="{3FEBE50C-AA55-4FBA-AA75-926ADEC2BB87}"/>
              </a:ext>
            </a:extLst>
          </p:cNvPr>
          <p:cNvGrpSpPr/>
          <p:nvPr/>
        </p:nvGrpSpPr>
        <p:grpSpPr>
          <a:xfrm>
            <a:off x="1122292" y="2474241"/>
            <a:ext cx="4237772" cy="2345909"/>
            <a:chOff x="855327" y="2500754"/>
            <a:chExt cx="4237772" cy="2345909"/>
          </a:xfrm>
        </p:grpSpPr>
        <p:sp>
          <p:nvSpPr>
            <p:cNvPr id="53" name="Rectangle: Rounded Corners 52">
              <a:extLst>
                <a:ext uri="{FF2B5EF4-FFF2-40B4-BE49-F238E27FC236}">
                  <a16:creationId xmlns:a16="http://schemas.microsoft.com/office/drawing/2014/main" id="{027EB500-9923-4DB0-840F-5DDAC9B2F40A}"/>
                </a:ext>
              </a:extLst>
            </p:cNvPr>
            <p:cNvSpPr/>
            <p:nvPr/>
          </p:nvSpPr>
          <p:spPr bwMode="auto">
            <a:xfrm>
              <a:off x="855327" y="2500754"/>
              <a:ext cx="4237772" cy="2345909"/>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4" name="Picture 53" descr="Icon" title="Icon">
              <a:extLst>
                <a:ext uri="{FF2B5EF4-FFF2-40B4-BE49-F238E27FC236}">
                  <a16:creationId xmlns:a16="http://schemas.microsoft.com/office/drawing/2014/main" id="{82EE0E25-66DA-43AF-B875-513E2E0B3A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5232" y="2632446"/>
              <a:ext cx="780290" cy="780290"/>
            </a:xfrm>
            <a:prstGeom prst="rect">
              <a:avLst/>
            </a:prstGeom>
          </p:spPr>
        </p:pic>
        <p:pic>
          <p:nvPicPr>
            <p:cNvPr id="55" name="Picture 54" descr="Virtual Machine Icon" title="Virtual Machine Icon">
              <a:extLst>
                <a:ext uri="{FF2B5EF4-FFF2-40B4-BE49-F238E27FC236}">
                  <a16:creationId xmlns:a16="http://schemas.microsoft.com/office/drawing/2014/main" id="{E16AA0D1-E23D-4CB1-8661-419339A071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4092" y="3596457"/>
              <a:ext cx="780290" cy="780290"/>
            </a:xfrm>
            <a:prstGeom prst="rect">
              <a:avLst/>
            </a:prstGeom>
          </p:spPr>
        </p:pic>
        <p:pic>
          <p:nvPicPr>
            <p:cNvPr id="57" name="Picture 56" descr="Hybrid Connectivity icon" title="Hybrid Connectivity icon">
              <a:extLst>
                <a:ext uri="{FF2B5EF4-FFF2-40B4-BE49-F238E27FC236}">
                  <a16:creationId xmlns:a16="http://schemas.microsoft.com/office/drawing/2014/main" id="{25E3D370-FA17-4CD0-9566-D1AC5464086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37822" y="2569384"/>
              <a:ext cx="780290" cy="780290"/>
            </a:xfrm>
            <a:prstGeom prst="rect">
              <a:avLst/>
            </a:prstGeom>
          </p:spPr>
        </p:pic>
        <p:pic>
          <p:nvPicPr>
            <p:cNvPr id="56" name="Picture 55" descr="Virtual Machine Icon" title="Virtual Machine Icon">
              <a:extLst>
                <a:ext uri="{FF2B5EF4-FFF2-40B4-BE49-F238E27FC236}">
                  <a16:creationId xmlns:a16="http://schemas.microsoft.com/office/drawing/2014/main" id="{87DFE47A-9899-4F15-9E95-E14D7B6ACC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20587" y="3596457"/>
              <a:ext cx="780290" cy="780290"/>
            </a:xfrm>
            <a:prstGeom prst="rect">
              <a:avLst/>
            </a:prstGeom>
          </p:spPr>
        </p:pic>
        <p:pic>
          <p:nvPicPr>
            <p:cNvPr id="59" name="Picture 58" descr="Virtual networks icon" title="Virtual networks icon">
              <a:extLst>
                <a:ext uri="{FF2B5EF4-FFF2-40B4-BE49-F238E27FC236}">
                  <a16:creationId xmlns:a16="http://schemas.microsoft.com/office/drawing/2014/main" id="{FD99A691-420B-45D8-B458-383A32A387C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35583" y="2762383"/>
              <a:ext cx="780290" cy="780290"/>
            </a:xfrm>
            <a:prstGeom prst="rect">
              <a:avLst/>
            </a:prstGeom>
          </p:spPr>
        </p:pic>
        <p:pic>
          <p:nvPicPr>
            <p:cNvPr id="58" name="Picture 57" descr="Load Balancers icon" title="Load Balancers icon">
              <a:extLst>
                <a:ext uri="{FF2B5EF4-FFF2-40B4-BE49-F238E27FC236}">
                  <a16:creationId xmlns:a16="http://schemas.microsoft.com/office/drawing/2014/main" id="{F9CCC247-4B91-4350-8BF2-580EB6F73B6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56604" y="3648700"/>
              <a:ext cx="780290" cy="780290"/>
            </a:xfrm>
            <a:prstGeom prst="rect">
              <a:avLst/>
            </a:prstGeom>
          </p:spPr>
        </p:pic>
      </p:grpSp>
      <p:sp>
        <p:nvSpPr>
          <p:cNvPr id="60" name="TextBox 59">
            <a:extLst>
              <a:ext uri="{FF2B5EF4-FFF2-40B4-BE49-F238E27FC236}">
                <a16:creationId xmlns:a16="http://schemas.microsoft.com/office/drawing/2014/main" id="{AC488605-471E-46B3-95F2-CBB912271BCD}"/>
              </a:ext>
            </a:extLst>
          </p:cNvPr>
          <p:cNvSpPr txBox="1"/>
          <p:nvPr/>
        </p:nvSpPr>
        <p:spPr>
          <a:xfrm>
            <a:off x="730045" y="4951842"/>
            <a:ext cx="4149484" cy="144655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rgbClr val="FFFFFF"/>
                    </a:gs>
                    <a:gs pos="30000">
                      <a:srgbClr val="FFFFFF"/>
                    </a:gs>
                  </a:gsLst>
                  <a:lin ang="5400000" scaled="0"/>
                </a:gradFill>
                <a:latin typeface="Segoe UI Semilight"/>
              </a:rPr>
              <a:t>Virtual machines</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Virtual networks</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VPN gateway</a:t>
            </a:r>
          </a:p>
        </p:txBody>
      </p:sp>
      <p:sp>
        <p:nvSpPr>
          <p:cNvPr id="61" name="Rectangle 60">
            <a:extLst>
              <a:ext uri="{FF2B5EF4-FFF2-40B4-BE49-F238E27FC236}">
                <a16:creationId xmlns:a16="http://schemas.microsoft.com/office/drawing/2014/main" id="{73D2C0DD-36CA-455F-889D-711020398086}"/>
              </a:ext>
            </a:extLst>
          </p:cNvPr>
          <p:cNvSpPr/>
          <p:nvPr/>
        </p:nvSpPr>
        <p:spPr>
          <a:xfrm>
            <a:off x="3307394" y="5081779"/>
            <a:ext cx="3318324" cy="1243417"/>
          </a:xfrm>
          <a:prstGeom prst="rect">
            <a:avLst/>
          </a:prstGeom>
        </p:spPr>
        <p:txBody>
          <a:bodyPr wrap="square">
            <a:spAutoFit/>
          </a:bodyPr>
          <a:lstStyle/>
          <a:p>
            <a:pPr>
              <a:lnSpc>
                <a:spcPct val="90000"/>
              </a:lnSpc>
              <a:spcAft>
                <a:spcPts val="600"/>
              </a:spcAft>
            </a:pPr>
            <a:r>
              <a:rPr lang="en-US" sz="2400" dirty="0">
                <a:gradFill>
                  <a:gsLst>
                    <a:gs pos="2917">
                      <a:srgbClr val="FFFFFF"/>
                    </a:gs>
                    <a:gs pos="30000">
                      <a:srgbClr val="FFFFFF"/>
                    </a:gs>
                  </a:gsLst>
                  <a:lin ang="5400000" scaled="0"/>
                </a:gradFill>
                <a:latin typeface="Segoe UI Semilight"/>
              </a:rPr>
              <a:t>Hybrid connectivity </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Load balancers</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Storage</a:t>
            </a:r>
          </a:p>
        </p:txBody>
      </p:sp>
      <p:sp>
        <p:nvSpPr>
          <p:cNvPr id="62" name="TextBox 61">
            <a:extLst>
              <a:ext uri="{FF2B5EF4-FFF2-40B4-BE49-F238E27FC236}">
                <a16:creationId xmlns:a16="http://schemas.microsoft.com/office/drawing/2014/main" id="{D3EBEAF7-65AE-40EF-A77A-FA8E966FBC15}"/>
              </a:ext>
            </a:extLst>
          </p:cNvPr>
          <p:cNvSpPr txBox="1"/>
          <p:nvPr/>
        </p:nvSpPr>
        <p:spPr>
          <a:xfrm>
            <a:off x="7652589" y="1715556"/>
            <a:ext cx="4019752" cy="683264"/>
          </a:xfrm>
          <a:prstGeom prst="rect">
            <a:avLst/>
          </a:prstGeom>
          <a:noFill/>
        </p:spPr>
        <p:txBody>
          <a:bodyPr wrap="square" lIns="182880" tIns="146304" rIns="182880" bIns="146304" rtlCol="0">
            <a:spAutoFit/>
          </a:bodyPr>
          <a:lstStyle/>
          <a:p>
            <a:pPr>
              <a:lnSpc>
                <a:spcPct val="90000"/>
              </a:lnSpc>
              <a:spcAft>
                <a:spcPts val="600"/>
              </a:spcAft>
            </a:pPr>
            <a:r>
              <a:rPr lang="en-US" sz="2800" dirty="0">
                <a:gradFill>
                  <a:gsLst>
                    <a:gs pos="2917">
                      <a:srgbClr val="FFFFFF"/>
                    </a:gs>
                    <a:gs pos="30000">
                      <a:srgbClr val="FFFFFF"/>
                    </a:gs>
                  </a:gsLst>
                  <a:lin ang="5400000" scaled="0"/>
                </a:gradFill>
                <a:latin typeface="Segoe UI Semilight"/>
              </a:rPr>
              <a:t>SAP on Azure</a:t>
            </a:r>
          </a:p>
        </p:txBody>
      </p:sp>
      <p:pic>
        <p:nvPicPr>
          <p:cNvPr id="2" name="Picture 1" descr="Icons&#10;&#10;Icons of the previously mentioned products display for SAP on Azure.">
            <a:extLst>
              <a:ext uri="{FF2B5EF4-FFF2-40B4-BE49-F238E27FC236}">
                <a16:creationId xmlns:a16="http://schemas.microsoft.com/office/drawing/2014/main" id="{1D1362BB-9B53-47EE-B369-014B64D33659}"/>
              </a:ext>
            </a:extLst>
          </p:cNvPr>
          <p:cNvPicPr>
            <a:picLocks noChangeAspect="1"/>
          </p:cNvPicPr>
          <p:nvPr/>
        </p:nvPicPr>
        <p:blipFill>
          <a:blip r:embed="rId8"/>
          <a:stretch>
            <a:fillRect/>
          </a:stretch>
        </p:blipFill>
        <p:spPr>
          <a:xfrm>
            <a:off x="7042559" y="2605933"/>
            <a:ext cx="3895753" cy="2228866"/>
          </a:xfrm>
          <a:prstGeom prst="rect">
            <a:avLst/>
          </a:prstGeom>
        </p:spPr>
      </p:pic>
      <p:sp>
        <p:nvSpPr>
          <p:cNvPr id="3" name="Rectangle 2">
            <a:extLst>
              <a:ext uri="{FF2B5EF4-FFF2-40B4-BE49-F238E27FC236}">
                <a16:creationId xmlns:a16="http://schemas.microsoft.com/office/drawing/2014/main" id="{365C68FB-B65A-4FB7-B18D-177B033BAFAB}"/>
              </a:ext>
            </a:extLst>
          </p:cNvPr>
          <p:cNvSpPr/>
          <p:nvPr/>
        </p:nvSpPr>
        <p:spPr>
          <a:xfrm>
            <a:off x="7498301" y="5081779"/>
            <a:ext cx="3006721" cy="430887"/>
          </a:xfrm>
          <a:prstGeom prst="rect">
            <a:avLst/>
          </a:prstGeom>
        </p:spPr>
        <p:txBody>
          <a:bodyPr wrap="none">
            <a:spAutoFit/>
          </a:bodyPr>
          <a:lstStyle/>
          <a:p>
            <a:r>
              <a:rPr lang="en-US" sz="2200" dirty="0">
                <a:solidFill>
                  <a:schemeClr val="bg1"/>
                </a:solidFill>
                <a:latin typeface="+mj-lt"/>
              </a:rPr>
              <a:t>https://aka.ms/sapazure</a:t>
            </a:r>
          </a:p>
        </p:txBody>
      </p:sp>
    </p:spTree>
    <p:extLst>
      <p:ext uri="{BB962C8B-B14F-4D97-AF65-F5344CB8AC3E}">
        <p14:creationId xmlns:p14="http://schemas.microsoft.com/office/powerpoint/2010/main" val="368053242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Design a solution and prepare to present the solution to the target customer audience in a 15-minute chalk-talk format.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10-minute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268934" y="291112"/>
            <a:ext cx="11494682" cy="653983"/>
          </a:xfrm>
        </p:spPr>
        <p:txBody>
          <a:bodyPr/>
          <a:lstStyle/>
          <a:p>
            <a:r>
              <a:rPr lang="en-US" sz="3600" dirty="0">
                <a:solidFill>
                  <a:schemeClr val="bg1"/>
                </a:solidFill>
              </a:rPr>
              <a:t>Contoso current SAP state/benefits of migration to Azure</a:t>
            </a:r>
            <a:br>
              <a:rPr lang="en-US" sz="4400" dirty="0">
                <a:solidFill>
                  <a:schemeClr val="bg1"/>
                </a:solidFill>
              </a:rPr>
            </a:br>
            <a:endParaRPr lang="en-US" sz="4400" dirty="0">
              <a:solidFill>
                <a:schemeClr val="bg1"/>
              </a:solidFill>
            </a:endParaRPr>
          </a:p>
        </p:txBody>
      </p:sp>
      <p:pic>
        <p:nvPicPr>
          <p:cNvPr id="2" name="Picture 1" descr="Benefits of Microsoft Cloud Platform. Three empty current state boxes point to three empty future state box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34" y="1079337"/>
            <a:ext cx="11635935" cy="5570845"/>
          </a:xfrm>
          <a:prstGeom prst="rect">
            <a:avLst/>
          </a:prstGeom>
        </p:spPr>
      </p:pic>
    </p:spTree>
    <p:extLst>
      <p:ext uri="{BB962C8B-B14F-4D97-AF65-F5344CB8AC3E}">
        <p14:creationId xmlns:p14="http://schemas.microsoft.com/office/powerpoint/2010/main" val="76639776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268934" y="155219"/>
            <a:ext cx="11494682" cy="1412428"/>
          </a:xfrm>
        </p:spPr>
        <p:txBody>
          <a:bodyPr/>
          <a:lstStyle/>
          <a:p>
            <a:r>
              <a:rPr lang="en-US" sz="4400" dirty="0">
                <a:solidFill>
                  <a:schemeClr val="bg1"/>
                </a:solidFill>
              </a:rPr>
              <a:t>How to size SAP on Azure VM</a:t>
            </a:r>
            <a:br>
              <a:rPr lang="en-US" sz="4400" dirty="0">
                <a:solidFill>
                  <a:schemeClr val="bg1"/>
                </a:solidFill>
              </a:rPr>
            </a:br>
            <a:endParaRPr lang="en-US" sz="4400" dirty="0">
              <a:solidFill>
                <a:schemeClr val="bg1"/>
              </a:solidFill>
            </a:endParaRPr>
          </a:p>
        </p:txBody>
      </p:sp>
      <p:sp>
        <p:nvSpPr>
          <p:cNvPr id="65" name="Oval 64">
            <a:extLst>
              <a:ext uri="{FF2B5EF4-FFF2-40B4-BE49-F238E27FC236}">
                <a16:creationId xmlns:a16="http://schemas.microsoft.com/office/drawing/2014/main" id="{FFE8BAD1-C11C-4BF0-ACA2-F84CB90946B3}"/>
              </a:ext>
            </a:extLst>
          </p:cNvPr>
          <p:cNvSpPr/>
          <p:nvPr/>
        </p:nvSpPr>
        <p:spPr bwMode="auto">
          <a:xfrm>
            <a:off x="233972" y="1100203"/>
            <a:ext cx="300000" cy="289297"/>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50" fontAlgn="base">
              <a:lnSpc>
                <a:spcPct val="90000"/>
              </a:lnSpc>
              <a:spcBef>
                <a:spcPct val="0"/>
              </a:spcBef>
              <a:spcAft>
                <a:spcPct val="0"/>
              </a:spcAft>
              <a:defRPr/>
            </a:pPr>
            <a:r>
              <a:rPr lang="en-US" sz="2000" kern="0" dirty="0">
                <a:latin typeface="Segoe UI Semilight" panose="020B0402040204020203" pitchFamily="34" charset="0"/>
                <a:ea typeface="Segoe UI" pitchFamily="34" charset="0"/>
                <a:cs typeface="Segoe UI Semilight" panose="020B0402040204020203" pitchFamily="34" charset="0"/>
              </a:rPr>
              <a:t>1</a:t>
            </a:r>
          </a:p>
        </p:txBody>
      </p:sp>
      <p:sp>
        <p:nvSpPr>
          <p:cNvPr id="68" name="Rectangle 67">
            <a:extLst>
              <a:ext uri="{FF2B5EF4-FFF2-40B4-BE49-F238E27FC236}">
                <a16:creationId xmlns:a16="http://schemas.microsoft.com/office/drawing/2014/main" id="{44F95251-30CA-4B55-A896-D6611CC54C6A}"/>
              </a:ext>
            </a:extLst>
          </p:cNvPr>
          <p:cNvSpPr/>
          <p:nvPr/>
        </p:nvSpPr>
        <p:spPr>
          <a:xfrm>
            <a:off x="682175" y="1014143"/>
            <a:ext cx="11574218" cy="414353"/>
          </a:xfrm>
          <a:prstGeom prst="rect">
            <a:avLst/>
          </a:prstGeom>
        </p:spPr>
        <p:txBody>
          <a:bodyPr wrap="square">
            <a:spAutoFit/>
          </a:bodyPr>
          <a:lstStyle/>
          <a:p>
            <a:pPr defTabSz="931111">
              <a:defRPr/>
            </a:pPr>
            <a:r>
              <a:rPr lang="en-US" sz="2040" kern="0" dirty="0">
                <a:solidFill>
                  <a:srgbClr val="FFFFFF"/>
                </a:solidFill>
                <a:latin typeface="Segoe UI Semilight" panose="020B0402040204020203" pitchFamily="34" charset="0"/>
                <a:cs typeface="Segoe UI Semilight" panose="020B0402040204020203" pitchFamily="34" charset="0"/>
              </a:rPr>
              <a:t>Choose VM type for SAP ASCS, Application and Database, based on SAPS required</a:t>
            </a:r>
          </a:p>
        </p:txBody>
      </p:sp>
      <p:sp>
        <p:nvSpPr>
          <p:cNvPr id="66" name="Oval 65">
            <a:extLst>
              <a:ext uri="{FF2B5EF4-FFF2-40B4-BE49-F238E27FC236}">
                <a16:creationId xmlns:a16="http://schemas.microsoft.com/office/drawing/2014/main" id="{DA3DF259-5E79-448B-A693-FA063F713F04}"/>
              </a:ext>
            </a:extLst>
          </p:cNvPr>
          <p:cNvSpPr/>
          <p:nvPr/>
        </p:nvSpPr>
        <p:spPr bwMode="auto">
          <a:xfrm>
            <a:off x="233972" y="1407786"/>
            <a:ext cx="300000" cy="289297"/>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50" fontAlgn="base">
              <a:lnSpc>
                <a:spcPct val="90000"/>
              </a:lnSpc>
              <a:spcBef>
                <a:spcPct val="0"/>
              </a:spcBef>
              <a:spcAft>
                <a:spcPct val="0"/>
              </a:spcAft>
              <a:defRPr/>
            </a:pPr>
            <a:r>
              <a:rPr lang="en-US" sz="2000" kern="0" dirty="0">
                <a:solidFill>
                  <a:schemeClr val="bg1"/>
                </a:solidFill>
                <a:latin typeface="Segoe UI Semilight" panose="020B0402040204020203" pitchFamily="34" charset="0"/>
                <a:ea typeface="Segoe UI" pitchFamily="34" charset="0"/>
                <a:cs typeface="Segoe UI Semilight" panose="020B0402040204020203" pitchFamily="34" charset="0"/>
              </a:rPr>
              <a:t>2</a:t>
            </a:r>
          </a:p>
        </p:txBody>
      </p:sp>
      <p:sp>
        <p:nvSpPr>
          <p:cNvPr id="69" name="Rectangle 68">
            <a:extLst>
              <a:ext uri="{FF2B5EF4-FFF2-40B4-BE49-F238E27FC236}">
                <a16:creationId xmlns:a16="http://schemas.microsoft.com/office/drawing/2014/main" id="{5E7815FC-51E7-4799-8367-066A709BF0C6}"/>
              </a:ext>
            </a:extLst>
          </p:cNvPr>
          <p:cNvSpPr/>
          <p:nvPr/>
        </p:nvSpPr>
        <p:spPr>
          <a:xfrm>
            <a:off x="682174" y="1325644"/>
            <a:ext cx="12243252" cy="720197"/>
          </a:xfrm>
          <a:prstGeom prst="rect">
            <a:avLst/>
          </a:prstGeom>
        </p:spPr>
        <p:txBody>
          <a:bodyPr wrap="square">
            <a:spAutoFit/>
          </a:bodyPr>
          <a:lstStyle/>
          <a:p>
            <a:pPr defTabSz="931111">
              <a:defRPr/>
            </a:pPr>
            <a:r>
              <a:rPr lang="en-US" sz="2040" kern="0" dirty="0">
                <a:solidFill>
                  <a:srgbClr val="FFFFFF"/>
                </a:solidFill>
                <a:latin typeface="Segoe UI Semilight" panose="020B0402040204020203" pitchFamily="34" charset="0"/>
                <a:cs typeface="Segoe UI Semilight" panose="020B0402040204020203" pitchFamily="34" charset="0"/>
              </a:rPr>
              <a:t>Decide Premium Storage type and number of disks for SAP database file space, based on </a:t>
            </a:r>
            <a:br>
              <a:rPr lang="en-US" sz="2040" kern="0" dirty="0">
                <a:solidFill>
                  <a:srgbClr val="FFFFFF"/>
                </a:solidFill>
                <a:latin typeface="Segoe UI Semilight" panose="020B0402040204020203" pitchFamily="34" charset="0"/>
                <a:cs typeface="Segoe UI Semilight" panose="020B0402040204020203" pitchFamily="34" charset="0"/>
              </a:rPr>
            </a:br>
            <a:r>
              <a:rPr lang="en-US" sz="2040" kern="0" dirty="0">
                <a:solidFill>
                  <a:srgbClr val="FFFFFF"/>
                </a:solidFill>
                <a:latin typeface="Segoe UI Semilight" panose="020B0402040204020203" pitchFamily="34" charset="0"/>
                <a:cs typeface="Segoe UI Semilight" panose="020B0402040204020203" pitchFamily="34" charset="0"/>
              </a:rPr>
              <a:t>IOPS/throughput</a:t>
            </a:r>
          </a:p>
        </p:txBody>
      </p:sp>
      <p:sp>
        <p:nvSpPr>
          <p:cNvPr id="67" name="Oval 66">
            <a:extLst>
              <a:ext uri="{FF2B5EF4-FFF2-40B4-BE49-F238E27FC236}">
                <a16:creationId xmlns:a16="http://schemas.microsoft.com/office/drawing/2014/main" id="{168E9065-6CF4-4F16-A521-9C2245CBFB74}"/>
              </a:ext>
            </a:extLst>
          </p:cNvPr>
          <p:cNvSpPr/>
          <p:nvPr/>
        </p:nvSpPr>
        <p:spPr bwMode="auto">
          <a:xfrm>
            <a:off x="268934" y="1998852"/>
            <a:ext cx="300000" cy="289297"/>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50" fontAlgn="base">
              <a:lnSpc>
                <a:spcPct val="90000"/>
              </a:lnSpc>
              <a:spcBef>
                <a:spcPct val="0"/>
              </a:spcBef>
              <a:spcAft>
                <a:spcPct val="0"/>
              </a:spcAft>
              <a:defRPr/>
            </a:pPr>
            <a:r>
              <a:rPr lang="en-US" sz="2000" kern="0" dirty="0">
                <a:solidFill>
                  <a:srgbClr val="353535"/>
                </a:solidFill>
                <a:latin typeface="Segoe UI Semilight" panose="020B0402040204020203" pitchFamily="34" charset="0"/>
                <a:ea typeface="Segoe UI" pitchFamily="34" charset="0"/>
                <a:cs typeface="Segoe UI Semilight" panose="020B0402040204020203" pitchFamily="34" charset="0"/>
              </a:rPr>
              <a:t>3</a:t>
            </a:r>
          </a:p>
        </p:txBody>
      </p:sp>
      <p:sp>
        <p:nvSpPr>
          <p:cNvPr id="61" name="Rectangle 60">
            <a:extLst>
              <a:ext uri="{FF2B5EF4-FFF2-40B4-BE49-F238E27FC236}">
                <a16:creationId xmlns:a16="http://schemas.microsoft.com/office/drawing/2014/main" id="{F23275A8-708C-4FC8-8141-F1321B476E15}"/>
              </a:ext>
            </a:extLst>
          </p:cNvPr>
          <p:cNvSpPr/>
          <p:nvPr/>
        </p:nvSpPr>
        <p:spPr>
          <a:xfrm>
            <a:off x="714743" y="1942565"/>
            <a:ext cx="11574218" cy="414353"/>
          </a:xfrm>
          <a:prstGeom prst="rect">
            <a:avLst/>
          </a:prstGeom>
        </p:spPr>
        <p:txBody>
          <a:bodyPr wrap="square">
            <a:spAutoFit/>
          </a:bodyPr>
          <a:lstStyle/>
          <a:p>
            <a:pPr defTabSz="931111">
              <a:defRPr/>
            </a:pPr>
            <a:r>
              <a:rPr lang="en-US" sz="2040" kern="0" dirty="0">
                <a:solidFill>
                  <a:srgbClr val="FFFFFF"/>
                </a:solidFill>
                <a:latin typeface="Segoe UI Semilight" panose="020B0402040204020203" pitchFamily="34" charset="0"/>
                <a:cs typeface="Segoe UI Semilight" panose="020B0402040204020203" pitchFamily="34" charset="0"/>
              </a:rPr>
              <a:t>Set up high availability solution for SAP ASCS and Database, based on SLA</a:t>
            </a:r>
          </a:p>
        </p:txBody>
      </p:sp>
      <p:pic>
        <p:nvPicPr>
          <p:cNvPr id="4" name="Picture 3" descr="Customer requirements and sizing for Azure table.&#10;&#10;A table of customer requirements and sizing for Azure has rows labeled SOFS, ASCS, Application, and Database. Customer requirement columns are SAPS needed, IOPS needed, and Current DB Volume. Nine sizing for Azure columns include items such as Azure VM type, number of VMs and whether they are active, and SAPS provided. The Sizing for Azure columns have question mark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972" y="2356918"/>
            <a:ext cx="11701393" cy="4512804"/>
          </a:xfrm>
          <a:prstGeom prst="rect">
            <a:avLst/>
          </a:prstGeom>
        </p:spPr>
      </p:pic>
    </p:spTree>
    <p:extLst>
      <p:ext uri="{BB962C8B-B14F-4D97-AF65-F5344CB8AC3E}">
        <p14:creationId xmlns:p14="http://schemas.microsoft.com/office/powerpoint/2010/main" val="453388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anim calcmode="lin" valueType="num">
                                      <p:cBhvr>
                                        <p:cTn id="8" dur="1000" fill="hold"/>
                                        <p:tgtEl>
                                          <p:spTgt spid="65"/>
                                        </p:tgtEl>
                                        <p:attrNameLst>
                                          <p:attrName>ppt_x</p:attrName>
                                        </p:attrNameLst>
                                      </p:cBhvr>
                                      <p:tavLst>
                                        <p:tav tm="0">
                                          <p:val>
                                            <p:strVal val="#ppt_x"/>
                                          </p:val>
                                        </p:tav>
                                        <p:tav tm="100000">
                                          <p:val>
                                            <p:strVal val="#ppt_x"/>
                                          </p:val>
                                        </p:tav>
                                      </p:tavLst>
                                    </p:anim>
                                    <p:anim calcmode="lin" valueType="num">
                                      <p:cBhvr>
                                        <p:cTn id="9" dur="1000" fill="hold"/>
                                        <p:tgtEl>
                                          <p:spTgt spid="6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1000"/>
                                        <p:tgtEl>
                                          <p:spTgt spid="68"/>
                                        </p:tgtEl>
                                      </p:cBhvr>
                                    </p:animEffect>
                                    <p:anim calcmode="lin" valueType="num">
                                      <p:cBhvr>
                                        <p:cTn id="13" dur="1000" fill="hold"/>
                                        <p:tgtEl>
                                          <p:spTgt spid="68"/>
                                        </p:tgtEl>
                                        <p:attrNameLst>
                                          <p:attrName>ppt_x</p:attrName>
                                        </p:attrNameLst>
                                      </p:cBhvr>
                                      <p:tavLst>
                                        <p:tav tm="0">
                                          <p:val>
                                            <p:strVal val="#ppt_x"/>
                                          </p:val>
                                        </p:tav>
                                        <p:tav tm="100000">
                                          <p:val>
                                            <p:strVal val="#ppt_x"/>
                                          </p:val>
                                        </p:tav>
                                      </p:tavLst>
                                    </p:anim>
                                    <p:anim calcmode="lin" valueType="num">
                                      <p:cBhvr>
                                        <p:cTn id="14"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fade">
                                      <p:cBhvr>
                                        <p:cTn id="19" dur="1000"/>
                                        <p:tgtEl>
                                          <p:spTgt spid="66"/>
                                        </p:tgtEl>
                                      </p:cBhvr>
                                    </p:animEffect>
                                    <p:anim calcmode="lin" valueType="num">
                                      <p:cBhvr>
                                        <p:cTn id="20" dur="1000" fill="hold"/>
                                        <p:tgtEl>
                                          <p:spTgt spid="66"/>
                                        </p:tgtEl>
                                        <p:attrNameLst>
                                          <p:attrName>ppt_x</p:attrName>
                                        </p:attrNameLst>
                                      </p:cBhvr>
                                      <p:tavLst>
                                        <p:tav tm="0">
                                          <p:val>
                                            <p:strVal val="#ppt_x"/>
                                          </p:val>
                                        </p:tav>
                                        <p:tav tm="100000">
                                          <p:val>
                                            <p:strVal val="#ppt_x"/>
                                          </p:val>
                                        </p:tav>
                                      </p:tavLst>
                                    </p:anim>
                                    <p:anim calcmode="lin" valueType="num">
                                      <p:cBhvr>
                                        <p:cTn id="21" dur="1000" fill="hold"/>
                                        <p:tgtEl>
                                          <p:spTgt spid="6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fade">
                                      <p:cBhvr>
                                        <p:cTn id="24" dur="1000"/>
                                        <p:tgtEl>
                                          <p:spTgt spid="69"/>
                                        </p:tgtEl>
                                      </p:cBhvr>
                                    </p:animEffect>
                                    <p:anim calcmode="lin" valueType="num">
                                      <p:cBhvr>
                                        <p:cTn id="25" dur="1000" fill="hold"/>
                                        <p:tgtEl>
                                          <p:spTgt spid="69"/>
                                        </p:tgtEl>
                                        <p:attrNameLst>
                                          <p:attrName>ppt_x</p:attrName>
                                        </p:attrNameLst>
                                      </p:cBhvr>
                                      <p:tavLst>
                                        <p:tav tm="0">
                                          <p:val>
                                            <p:strVal val="#ppt_x"/>
                                          </p:val>
                                        </p:tav>
                                        <p:tav tm="100000">
                                          <p:val>
                                            <p:strVal val="#ppt_x"/>
                                          </p:val>
                                        </p:tav>
                                      </p:tavLst>
                                    </p:anim>
                                    <p:anim calcmode="lin" valueType="num">
                                      <p:cBhvr>
                                        <p:cTn id="26"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1000"/>
                                        <p:tgtEl>
                                          <p:spTgt spid="67"/>
                                        </p:tgtEl>
                                      </p:cBhvr>
                                    </p:animEffect>
                                    <p:anim calcmode="lin" valueType="num">
                                      <p:cBhvr>
                                        <p:cTn id="32" dur="1000" fill="hold"/>
                                        <p:tgtEl>
                                          <p:spTgt spid="67"/>
                                        </p:tgtEl>
                                        <p:attrNameLst>
                                          <p:attrName>ppt_x</p:attrName>
                                        </p:attrNameLst>
                                      </p:cBhvr>
                                      <p:tavLst>
                                        <p:tav tm="0">
                                          <p:val>
                                            <p:strVal val="#ppt_x"/>
                                          </p:val>
                                        </p:tav>
                                        <p:tav tm="100000">
                                          <p:val>
                                            <p:strVal val="#ppt_x"/>
                                          </p:val>
                                        </p:tav>
                                      </p:tavLst>
                                    </p:anim>
                                    <p:anim calcmode="lin" valueType="num">
                                      <p:cBhvr>
                                        <p:cTn id="33" dur="1000" fill="hold"/>
                                        <p:tgtEl>
                                          <p:spTgt spid="6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fade">
                                      <p:cBhvr>
                                        <p:cTn id="36" dur="1000"/>
                                        <p:tgtEl>
                                          <p:spTgt spid="61"/>
                                        </p:tgtEl>
                                      </p:cBhvr>
                                    </p:animEffect>
                                    <p:anim calcmode="lin" valueType="num">
                                      <p:cBhvr>
                                        <p:cTn id="37" dur="1000" fill="hold"/>
                                        <p:tgtEl>
                                          <p:spTgt spid="61"/>
                                        </p:tgtEl>
                                        <p:attrNameLst>
                                          <p:attrName>ppt_x</p:attrName>
                                        </p:attrNameLst>
                                      </p:cBhvr>
                                      <p:tavLst>
                                        <p:tav tm="0">
                                          <p:val>
                                            <p:strVal val="#ppt_x"/>
                                          </p:val>
                                        </p:tav>
                                        <p:tav tm="100000">
                                          <p:val>
                                            <p:strVal val="#ppt_x"/>
                                          </p:val>
                                        </p:tav>
                                      </p:tavLst>
                                    </p:anim>
                                    <p:anim calcmode="lin" valueType="num">
                                      <p:cBhvr>
                                        <p:cTn id="38"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8" grpId="0"/>
      <p:bldP spid="66" grpId="0" animBg="1"/>
      <p:bldP spid="69" grpId="0"/>
      <p:bldP spid="67" grpId="0" animBg="1"/>
      <p:bldP spid="6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215471" y="132154"/>
            <a:ext cx="11494682" cy="552472"/>
          </a:xfrm>
        </p:spPr>
        <p:txBody>
          <a:bodyPr/>
          <a:lstStyle/>
          <a:p>
            <a:r>
              <a:rPr lang="en-US" sz="3600" dirty="0">
                <a:solidFill>
                  <a:schemeClr val="bg1"/>
                </a:solidFill>
              </a:rPr>
              <a:t>SAP business suite, NetWeaver – with HA and DR</a:t>
            </a:r>
            <a:br>
              <a:rPr lang="en-US" sz="4400" dirty="0">
                <a:solidFill>
                  <a:schemeClr val="bg1"/>
                </a:solidFill>
              </a:rPr>
            </a:br>
            <a:endParaRPr lang="en-US" sz="4400" dirty="0">
              <a:solidFill>
                <a:schemeClr val="bg1"/>
              </a:solidFill>
            </a:endParaRPr>
          </a:p>
        </p:txBody>
      </p:sp>
      <p:pic>
        <p:nvPicPr>
          <p:cNvPr id="6" name="Picture 5" descr="Subnet business suite, NetWeaver with HA and DR diagram.&#10;&#10;This diagram has two Azure Datacenters - East US 2, and West US 2. East US 2 includes a GW Subnet, subnet #1 - AP Prod, and Subnet #2 - DB Prod. West US 2 has GW subnet, subnet #4  - AP DR, and subnet #5 - DB DR, and Subnet #6 management. An arrow points from East US 2 subnet 2 to West US 2 subnet 5. ">
            <a:extLst>
              <a:ext uri="{FF2B5EF4-FFF2-40B4-BE49-F238E27FC236}">
                <a16:creationId xmlns:a16="http://schemas.microsoft.com/office/drawing/2014/main" id="{204A705E-4920-4CCF-B615-BFA60DD0E625}"/>
              </a:ext>
            </a:extLst>
          </p:cNvPr>
          <p:cNvPicPr>
            <a:picLocks noChangeAspect="1"/>
          </p:cNvPicPr>
          <p:nvPr/>
        </p:nvPicPr>
        <p:blipFill>
          <a:blip r:embed="rId3">
            <a:clrChange>
              <a:clrFrom>
                <a:srgbClr val="0072C6"/>
              </a:clrFrom>
              <a:clrTo>
                <a:srgbClr val="0072C6">
                  <a:alpha val="0"/>
                </a:srgbClr>
              </a:clrTo>
            </a:clrChange>
          </a:blip>
          <a:stretch>
            <a:fillRect/>
          </a:stretch>
        </p:blipFill>
        <p:spPr>
          <a:xfrm>
            <a:off x="362087" y="264766"/>
            <a:ext cx="11481570" cy="6540361"/>
          </a:xfrm>
          <a:prstGeom prst="rect">
            <a:avLst/>
          </a:prstGeom>
        </p:spPr>
      </p:pic>
    </p:spTree>
    <p:extLst>
      <p:ext uri="{BB962C8B-B14F-4D97-AF65-F5344CB8AC3E}">
        <p14:creationId xmlns:p14="http://schemas.microsoft.com/office/powerpoint/2010/main" val="196786503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85C08F-63CF-4850-9463-FBE609758EA6}"/>
              </a:ext>
            </a:extLst>
          </p:cNvPr>
          <p:cNvSpPr>
            <a:spLocks noGrp="1"/>
          </p:cNvSpPr>
          <p:nvPr>
            <p:ph type="title" idx="4294967295"/>
          </p:nvPr>
        </p:nvSpPr>
        <p:spPr>
          <a:xfrm>
            <a:off x="0" y="76200"/>
            <a:ext cx="11183938" cy="369888"/>
          </a:xfrm>
        </p:spPr>
        <p:txBody>
          <a:bodyPr>
            <a:noAutofit/>
          </a:bodyPr>
          <a:lstStyle/>
          <a:p>
            <a:r>
              <a:rPr lang="en-US" sz="3600" dirty="0">
                <a:solidFill>
                  <a:schemeClr val="bg1"/>
                </a:solidFill>
                <a:latin typeface="Segoe UI Light" panose="020B0502040204020203" pitchFamily="34" charset="0"/>
                <a:cs typeface="Segoe UI Light" panose="020B0502040204020203" pitchFamily="34" charset="0"/>
              </a:rPr>
              <a:t>Baseline knowledge for SAP as a service on Azure</a:t>
            </a:r>
          </a:p>
        </p:txBody>
      </p:sp>
      <p:graphicFrame>
        <p:nvGraphicFramePr>
          <p:cNvPr id="6" name="Table 5">
            <a:extLst>
              <a:ext uri="{FF2B5EF4-FFF2-40B4-BE49-F238E27FC236}">
                <a16:creationId xmlns:a16="http://schemas.microsoft.com/office/drawing/2014/main" id="{9A500841-382F-4B41-93A2-1F31F304D30E}"/>
              </a:ext>
            </a:extLst>
          </p:cNvPr>
          <p:cNvGraphicFramePr>
            <a:graphicFrameLocks noGrp="1"/>
          </p:cNvGraphicFramePr>
          <p:nvPr>
            <p:extLst/>
          </p:nvPr>
        </p:nvGraphicFramePr>
        <p:xfrm>
          <a:off x="484174" y="668316"/>
          <a:ext cx="11244587" cy="6164510"/>
        </p:xfrm>
        <a:graphic>
          <a:graphicData uri="http://schemas.openxmlformats.org/drawingml/2006/table">
            <a:tbl>
              <a:tblPr firstRow="1" bandRow="1">
                <a:tableStyleId>{5C22544A-7EE6-4342-B048-85BDC9FD1C3A}</a:tableStyleId>
              </a:tblPr>
              <a:tblGrid>
                <a:gridCol w="1471736">
                  <a:extLst>
                    <a:ext uri="{9D8B030D-6E8A-4147-A177-3AD203B41FA5}">
                      <a16:colId xmlns:a16="http://schemas.microsoft.com/office/drawing/2014/main" val="1049247679"/>
                    </a:ext>
                  </a:extLst>
                </a:gridCol>
                <a:gridCol w="2095893">
                  <a:extLst>
                    <a:ext uri="{9D8B030D-6E8A-4147-A177-3AD203B41FA5}">
                      <a16:colId xmlns:a16="http://schemas.microsoft.com/office/drawing/2014/main" val="3413664423"/>
                    </a:ext>
                  </a:extLst>
                </a:gridCol>
                <a:gridCol w="7676958">
                  <a:extLst>
                    <a:ext uri="{9D8B030D-6E8A-4147-A177-3AD203B41FA5}">
                      <a16:colId xmlns:a16="http://schemas.microsoft.com/office/drawing/2014/main" val="1113270253"/>
                    </a:ext>
                  </a:extLst>
                </a:gridCol>
              </a:tblGrid>
              <a:tr h="168184">
                <a:tc>
                  <a:txBody>
                    <a:bodyPr/>
                    <a:lstStyle/>
                    <a:p>
                      <a:r>
                        <a:rPr lang="en-US" sz="1100" dirty="0">
                          <a:latin typeface="Calibri" panose="020F0502020204030204" pitchFamily="34" charset="0"/>
                          <a:cs typeface="Calibri" panose="020F0502020204030204" pitchFamily="34" charset="0"/>
                        </a:rPr>
                        <a:t>Icon</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Name</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Description</a:t>
                      </a:r>
                    </a:p>
                  </a:txBody>
                  <a:tcPr marL="91416" marR="91416" marT="45708" marB="45708"/>
                </a:tc>
                <a:extLst>
                  <a:ext uri="{0D108BD9-81ED-4DB2-BD59-A6C34878D82A}">
                    <a16:rowId xmlns:a16="http://schemas.microsoft.com/office/drawing/2014/main" val="2911493486"/>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Region</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An area within a geo that does not cross national borders and contains one or more datacenters. </a:t>
                      </a:r>
                    </a:p>
                  </a:txBody>
                  <a:tcPr marL="91416" marR="91416" marT="45708" marB="45708"/>
                </a:tc>
                <a:extLst>
                  <a:ext uri="{0D108BD9-81ED-4DB2-BD59-A6C34878D82A}">
                    <a16:rowId xmlns:a16="http://schemas.microsoft.com/office/drawing/2014/main" val="202217402"/>
                  </a:ext>
                </a:extLst>
              </a:tr>
              <a:tr h="276962">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Subscription</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 customer's agreement with Microsoft that enables them to obtain Azure services.</a:t>
                      </a:r>
                    </a:p>
                  </a:txBody>
                  <a:tcPr marL="91416" marR="91416" marT="45708" marB="45708"/>
                </a:tc>
                <a:extLst>
                  <a:ext uri="{0D108BD9-81ED-4DB2-BD59-A6C34878D82A}">
                    <a16:rowId xmlns:a16="http://schemas.microsoft.com/office/drawing/2014/main" val="2277290873"/>
                  </a:ext>
                </a:extLst>
              </a:tr>
              <a:tr h="277018">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Azure Active Directory (Tenant)</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Azure Active Directory  helps you manage user identities and create intelligence-driven access policies to secure your resources. </a:t>
                      </a:r>
                    </a:p>
                  </a:txBody>
                  <a:tcPr marL="91416" marR="91416" marT="45708" marB="45708"/>
                </a:tc>
                <a:extLst>
                  <a:ext uri="{0D108BD9-81ED-4DB2-BD59-A6C34878D82A}">
                    <a16:rowId xmlns:a16="http://schemas.microsoft.com/office/drawing/2014/main" val="2895600761"/>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ExpressRoute </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Direct Connectivity from customer network to Microsoft Enterprise Edge (MSEE)</a:t>
                      </a:r>
                    </a:p>
                  </a:txBody>
                  <a:tcPr marL="91416" marR="91416" marT="45708" marB="45708"/>
                </a:tc>
                <a:extLst>
                  <a:ext uri="{0D108BD9-81ED-4DB2-BD59-A6C34878D82A}">
                    <a16:rowId xmlns:a16="http://schemas.microsoft.com/office/drawing/2014/main" val="425693496"/>
                  </a:ext>
                </a:extLst>
              </a:tr>
              <a:tr h="277018">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MSEE (Enterprise Edge)</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Each ExpressRoute circuit consists of two connections to two Microsoft Enterprise edge routers (MSEEs) from the connectivity provider/your network edge.</a:t>
                      </a:r>
                    </a:p>
                  </a:txBody>
                  <a:tcPr marL="91416" marR="91416" marT="45708" marB="45708"/>
                </a:tc>
                <a:extLst>
                  <a:ext uri="{0D108BD9-81ED-4DB2-BD59-A6C34878D82A}">
                    <a16:rowId xmlns:a16="http://schemas.microsoft.com/office/drawing/2014/main" val="267975655"/>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Virtual Network</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 network that provides connectivity between your Azure resources that is isolated from all other Azure tenants.</a:t>
                      </a:r>
                    </a:p>
                  </a:txBody>
                  <a:tcPr marL="91416" marR="91416" marT="45708" marB="45708"/>
                </a:tc>
                <a:extLst>
                  <a:ext uri="{0D108BD9-81ED-4DB2-BD59-A6C34878D82A}">
                    <a16:rowId xmlns:a16="http://schemas.microsoft.com/office/drawing/2014/main" val="1087866780"/>
                  </a:ext>
                </a:extLst>
              </a:tr>
              <a:tr h="168184">
                <a:tc>
                  <a:txBody>
                    <a:bodyPr/>
                    <a:lstStyle/>
                    <a:p>
                      <a:endParaRPr lang="en-US" sz="110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Subnet</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 subnetwork or subnet is a logical subdivision of an IP network. </a:t>
                      </a:r>
                    </a:p>
                  </a:txBody>
                  <a:tcPr marL="91416" marR="91416" marT="45708" marB="45708"/>
                </a:tc>
                <a:extLst>
                  <a:ext uri="{0D108BD9-81ED-4DB2-BD59-A6C34878D82A}">
                    <a16:rowId xmlns:a16="http://schemas.microsoft.com/office/drawing/2014/main" val="346462807"/>
                  </a:ext>
                </a:extLst>
              </a:tr>
              <a:tr h="276962">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Network Security Group</a:t>
                      </a: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NSG contains a list of security rules that allow or deny network traffic to resources connected to Azure Virtual Networks (</a:t>
                      </a:r>
                      <a:r>
                        <a:rPr lang="en-US" sz="1100" dirty="0" err="1">
                          <a:latin typeface="Calibri" panose="020F0502020204030204" pitchFamily="34" charset="0"/>
                          <a:cs typeface="Calibri" panose="020F0502020204030204" pitchFamily="34" charset="0"/>
                        </a:rPr>
                        <a:t>VNet</a:t>
                      </a:r>
                      <a:r>
                        <a:rPr lang="en-US" sz="1100" dirty="0">
                          <a:latin typeface="Calibri" panose="020F0502020204030204" pitchFamily="34" charset="0"/>
                          <a:cs typeface="Calibri" panose="020F0502020204030204" pitchFamily="34" charset="0"/>
                        </a:rPr>
                        <a:t>)</a:t>
                      </a:r>
                    </a:p>
                  </a:txBody>
                  <a:tcPr marL="91416" marR="91416" marT="45708" marB="45708"/>
                </a:tc>
                <a:extLst>
                  <a:ext uri="{0D108BD9-81ED-4DB2-BD59-A6C34878D82A}">
                    <a16:rowId xmlns:a16="http://schemas.microsoft.com/office/drawing/2014/main" val="4228822772"/>
                  </a:ext>
                </a:extLst>
              </a:tr>
              <a:tr h="277018">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VPN Gateway</a:t>
                      </a: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A specific type of virtual network gateway that is used to send encrypted traffic between an Azure virtual network and an on-premises location over internet.</a:t>
                      </a:r>
                    </a:p>
                  </a:txBody>
                  <a:tcPr marL="91416" marR="91416" marT="45708" marB="45708"/>
                </a:tc>
                <a:extLst>
                  <a:ext uri="{0D108BD9-81ED-4DB2-BD59-A6C34878D82A}">
                    <a16:rowId xmlns:a16="http://schemas.microsoft.com/office/drawing/2014/main" val="1135347303"/>
                  </a:ext>
                </a:extLst>
              </a:tr>
              <a:tr h="277018">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ExpressRoute Gateway</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 specific type of virtual network gateway that is used to send traffic between an Azure virtual network and an on-premises location over ExpressRoute/Direct Peering.</a:t>
                      </a:r>
                    </a:p>
                  </a:txBody>
                  <a:tcPr marL="91416" marR="91416" marT="45708" marB="45708"/>
                </a:tc>
                <a:extLst>
                  <a:ext uri="{0D108BD9-81ED-4DB2-BD59-A6C34878D82A}">
                    <a16:rowId xmlns:a16="http://schemas.microsoft.com/office/drawing/2014/main" val="1358234828"/>
                  </a:ext>
                </a:extLst>
              </a:tr>
              <a:tr h="168184">
                <a:tc>
                  <a:txBody>
                    <a:bodyPr/>
                    <a:lstStyle/>
                    <a:p>
                      <a:endParaRPr lang="en-US" sz="110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Virtual Machines</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The software implementation of a physical computer that runs an operating system. </a:t>
                      </a:r>
                    </a:p>
                  </a:txBody>
                  <a:tcPr marL="91416" marR="91416" marT="45708" marB="45708"/>
                </a:tc>
                <a:extLst>
                  <a:ext uri="{0D108BD9-81ED-4DB2-BD59-A6C34878D82A}">
                    <a16:rowId xmlns:a16="http://schemas.microsoft.com/office/drawing/2014/main" val="2868883729"/>
                  </a:ext>
                </a:extLst>
              </a:tr>
              <a:tr h="168184">
                <a:tc>
                  <a:txBody>
                    <a:bodyPr/>
                    <a:lstStyle/>
                    <a:p>
                      <a:endParaRPr lang="en-US" sz="110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Azure Premium Storage and Managed Disks</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Azure Storage offers a massively scalable object store for data objects, a file system service for the cloud</a:t>
                      </a:r>
                    </a:p>
                  </a:txBody>
                  <a:tcPr marL="91416" marR="91416" marT="45708" marB="45708"/>
                </a:tc>
                <a:extLst>
                  <a:ext uri="{0D108BD9-81ED-4DB2-BD59-A6C34878D82A}">
                    <a16:rowId xmlns:a16="http://schemas.microsoft.com/office/drawing/2014/main" val="1503502531"/>
                  </a:ext>
                </a:extLst>
              </a:tr>
              <a:tr h="168184">
                <a:tc>
                  <a:txBody>
                    <a:bodyPr/>
                    <a:lstStyle/>
                    <a:p>
                      <a:endParaRPr lang="en-US" sz="1100">
                        <a:latin typeface="Calibri" panose="020F0502020204030204" pitchFamily="34" charset="0"/>
                        <a:cs typeface="Calibri" panose="020F0502020204030204" pitchFamily="34" charset="0"/>
                      </a:endParaRPr>
                    </a:p>
                  </a:txBody>
                  <a:tcPr marL="91416" marR="91416" marT="45708" marB="45708"/>
                </a:tc>
                <a:tc>
                  <a:txBody>
                    <a:bodyPr/>
                    <a:lstStyle/>
                    <a:p>
                      <a:r>
                        <a:rPr lang="en-US" sz="1100">
                          <a:latin typeface="Calibri" panose="020F0502020204030204" pitchFamily="34" charset="0"/>
                          <a:cs typeface="Calibri" panose="020F0502020204030204" pitchFamily="34" charset="0"/>
                        </a:rPr>
                        <a:t>Availability Set</a:t>
                      </a:r>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A collection of virtual machines that are managed together to provide application redundancy and reliability.</a:t>
                      </a:r>
                    </a:p>
                  </a:txBody>
                  <a:tcPr marL="91416" marR="91416" marT="45708" marB="45708"/>
                </a:tc>
                <a:extLst>
                  <a:ext uri="{0D108BD9-81ED-4DB2-BD59-A6C34878D82A}">
                    <a16:rowId xmlns:a16="http://schemas.microsoft.com/office/drawing/2014/main" val="250547079"/>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Internal Load Balancer</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ILB directs traffic only to resources that are inside a virtual network or that use a VPN to access Azure infrastructure. (Layer 4)</a:t>
                      </a:r>
                    </a:p>
                  </a:txBody>
                  <a:tcPr marL="91416" marR="91416" marT="45708" marB="45708"/>
                </a:tc>
                <a:extLst>
                  <a:ext uri="{0D108BD9-81ED-4DB2-BD59-A6C34878D82A}">
                    <a16:rowId xmlns:a16="http://schemas.microsoft.com/office/drawing/2014/main" val="4101572074"/>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HANA on Azure Large Instances</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HANA tailored data center integration (TDI) certified server hardware infrastructure</a:t>
                      </a:r>
                    </a:p>
                  </a:txBody>
                  <a:tcPr marL="91416" marR="91416" marT="45708" marB="45708"/>
                </a:tc>
                <a:extLst>
                  <a:ext uri="{0D108BD9-81ED-4DB2-BD59-A6C34878D82A}">
                    <a16:rowId xmlns:a16="http://schemas.microsoft.com/office/drawing/2014/main" val="2265226417"/>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NFS Storage</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HANA tailored data center integration (TDI) certified storage infrastructure </a:t>
                      </a:r>
                    </a:p>
                  </a:txBody>
                  <a:tcPr marL="91416" marR="91416" marT="45708" marB="45708"/>
                </a:tc>
                <a:extLst>
                  <a:ext uri="{0D108BD9-81ED-4DB2-BD59-A6C34878D82A}">
                    <a16:rowId xmlns:a16="http://schemas.microsoft.com/office/drawing/2014/main" val="654320410"/>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High Availability Pair</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two or more identical HANA large instances deployed in the same region and configured by the customer for system replication</a:t>
                      </a:r>
                    </a:p>
                  </a:txBody>
                  <a:tcPr marL="91416" marR="91416" marT="45708" marB="45708"/>
                </a:tc>
                <a:extLst>
                  <a:ext uri="{0D108BD9-81ED-4DB2-BD59-A6C34878D82A}">
                    <a16:rowId xmlns:a16="http://schemas.microsoft.com/office/drawing/2014/main" val="3350652303"/>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Backend ExpressRoute</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Backend network to connect Azure Virtual Network and HANA Large Instances stamp</a:t>
                      </a:r>
                    </a:p>
                  </a:txBody>
                  <a:tcPr marL="91416" marR="91416" marT="45708" marB="45708"/>
                </a:tc>
                <a:extLst>
                  <a:ext uri="{0D108BD9-81ED-4DB2-BD59-A6C34878D82A}">
                    <a16:rowId xmlns:a16="http://schemas.microsoft.com/office/drawing/2014/main" val="2317371423"/>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Azure Backbone Network</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Microsoft owned global fiber network linking all Azure datacenters</a:t>
                      </a:r>
                    </a:p>
                  </a:txBody>
                  <a:tcPr marL="91416" marR="91416" marT="45708" marB="45708"/>
                </a:tc>
                <a:extLst>
                  <a:ext uri="{0D108BD9-81ED-4DB2-BD59-A6C34878D82A}">
                    <a16:rowId xmlns:a16="http://schemas.microsoft.com/office/drawing/2014/main" val="1466128262"/>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Regional Pairs</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Regional protection within data residency boundaries  </a:t>
                      </a:r>
                    </a:p>
                  </a:txBody>
                  <a:tcPr marL="91416" marR="91416" marT="45708" marB="45708"/>
                </a:tc>
                <a:extLst>
                  <a:ext uri="{0D108BD9-81ED-4DB2-BD59-A6C34878D82A}">
                    <a16:rowId xmlns:a16="http://schemas.microsoft.com/office/drawing/2014/main" val="985698810"/>
                  </a:ext>
                </a:extLst>
              </a:tr>
            </a:tbl>
          </a:graphicData>
        </a:graphic>
      </p:graphicFrame>
      <p:sp>
        <p:nvSpPr>
          <p:cNvPr id="7" name="Rectangle 6">
            <a:extLst>
              <a:ext uri="{FF2B5EF4-FFF2-40B4-BE49-F238E27FC236}">
                <a16:creationId xmlns:a16="http://schemas.microsoft.com/office/drawing/2014/main" id="{45783140-E23E-48DD-94D4-412EE9B8B3C6}"/>
              </a:ext>
            </a:extLst>
          </p:cNvPr>
          <p:cNvSpPr/>
          <p:nvPr/>
        </p:nvSpPr>
        <p:spPr>
          <a:xfrm>
            <a:off x="898568" y="987270"/>
            <a:ext cx="698920" cy="165343"/>
          </a:xfrm>
          <a:prstGeom prst="rect">
            <a:avLst/>
          </a:prstGeom>
          <a:solidFill>
            <a:srgbClr val="002060">
              <a:lumMod val="10000"/>
              <a:lumOff val="90000"/>
            </a:srgbClr>
          </a:solidFill>
          <a:ln w="10795" cap="flat" cmpd="sng" algn="ctr">
            <a:solidFill>
              <a:srgbClr val="002060">
                <a:shade val="50000"/>
              </a:srgbClr>
            </a:solidFill>
            <a:prstDash val="solid"/>
          </a:ln>
          <a:effectLst/>
        </p:spPr>
        <p:txBody>
          <a:bodyPr lIns="27425" rtlCol="0" anchor="t" anchorCtr="0"/>
          <a:lstStyle/>
          <a:p>
            <a:pPr marL="0" marR="0" lvl="0" indent="0" algn="r" defTabSz="914126" rtl="0" eaLnBrk="1" fontAlgn="auto" latinLnBrk="0" hangingPunct="1">
              <a:lnSpc>
                <a:spcPct val="100000"/>
              </a:lnSpc>
              <a:spcBef>
                <a:spcPts val="0"/>
              </a:spcBef>
              <a:spcAft>
                <a:spcPts val="0"/>
              </a:spcAft>
              <a:buClrTx/>
              <a:buSzTx/>
              <a:buFontTx/>
              <a:buNone/>
              <a:tabLst/>
              <a:defRPr/>
            </a:pPr>
            <a:endParaRPr kumimoji="0" lang="en-US" sz="1999"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pic>
        <p:nvPicPr>
          <p:cNvPr id="8" name="Picture 2" descr="Image result for azure active directory">
            <a:extLst>
              <a:ext uri="{FF2B5EF4-FFF2-40B4-BE49-F238E27FC236}">
                <a16:creationId xmlns:a16="http://schemas.microsoft.com/office/drawing/2014/main" id="{0216E70F-AB8F-40A2-8A52-556CE4E1623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46195" y="1478266"/>
            <a:ext cx="247595" cy="247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4C2F2A7-C2CF-4C3A-A8DD-440CE1CB238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30689" y="1705186"/>
            <a:ext cx="281831" cy="281831"/>
          </a:xfrm>
          <a:prstGeom prst="rect">
            <a:avLst/>
          </a:prstGeom>
        </p:spPr>
      </p:pic>
      <p:sp>
        <p:nvSpPr>
          <p:cNvPr id="10" name="Rectangle 9">
            <a:extLst>
              <a:ext uri="{FF2B5EF4-FFF2-40B4-BE49-F238E27FC236}">
                <a16:creationId xmlns:a16="http://schemas.microsoft.com/office/drawing/2014/main" id="{68EE16F3-1078-401C-AAB3-ECBFDC66478F}"/>
              </a:ext>
            </a:extLst>
          </p:cNvPr>
          <p:cNvSpPr/>
          <p:nvPr/>
        </p:nvSpPr>
        <p:spPr>
          <a:xfrm>
            <a:off x="1102940" y="2122991"/>
            <a:ext cx="309580" cy="156729"/>
          </a:xfrm>
          <a:prstGeom prst="rect">
            <a:avLst/>
          </a:prstGeom>
          <a:solidFill>
            <a:srgbClr val="FFFFFF">
              <a:lumMod val="65000"/>
            </a:srgbClr>
          </a:solidFill>
          <a:ln w="10795" cap="flat" cmpd="sng" algn="ctr">
            <a:solidFill>
              <a:srgbClr val="002060">
                <a:shade val="50000"/>
              </a:srgbClr>
            </a:solidFill>
            <a:prstDash val="solid"/>
          </a:ln>
          <a:effectLst/>
        </p:spPr>
        <p:txBody>
          <a:bodyPr lIns="0" tIns="0" rIns="0" bIns="0"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MSEE</a:t>
            </a:r>
          </a:p>
        </p:txBody>
      </p:sp>
      <p:sp>
        <p:nvSpPr>
          <p:cNvPr id="11" name="Rectangle 10">
            <a:extLst>
              <a:ext uri="{FF2B5EF4-FFF2-40B4-BE49-F238E27FC236}">
                <a16:creationId xmlns:a16="http://schemas.microsoft.com/office/drawing/2014/main" id="{4A199329-88D0-4052-A926-9031C7F0ABE2}"/>
              </a:ext>
            </a:extLst>
          </p:cNvPr>
          <p:cNvSpPr/>
          <p:nvPr/>
        </p:nvSpPr>
        <p:spPr>
          <a:xfrm>
            <a:off x="906488" y="2724447"/>
            <a:ext cx="707519" cy="181027"/>
          </a:xfrm>
          <a:prstGeom prst="rect">
            <a:avLst/>
          </a:prstGeom>
          <a:solidFill>
            <a:srgbClr val="92D050"/>
          </a:solidFill>
          <a:ln w="10795" cap="flat" cmpd="sng" algn="ctr">
            <a:solidFill>
              <a:srgbClr val="002060">
                <a:shade val="50000"/>
              </a:srgbClr>
            </a:solidFill>
            <a:prstDash val="solid"/>
          </a:ln>
          <a:effectLst/>
        </p:spPr>
        <p:txBody>
          <a:bodyPr lIns="27425" tIns="27425" rIns="27425" bIns="27425"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12" name="Picture 11">
            <a:extLst>
              <a:ext uri="{FF2B5EF4-FFF2-40B4-BE49-F238E27FC236}">
                <a16:creationId xmlns:a16="http://schemas.microsoft.com/office/drawing/2014/main" id="{D30FE0A5-67BA-4283-91B6-4D523BF06940}"/>
              </a:ext>
            </a:extLst>
          </p:cNvPr>
          <p:cNvPicPr>
            <a:picLocks noChangeAspect="1"/>
          </p:cNvPicPr>
          <p:nvPr/>
        </p:nvPicPr>
        <p:blipFill>
          <a:blip r:embed="rId5"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1125941" y="3299430"/>
            <a:ext cx="239350" cy="239350"/>
          </a:xfrm>
          <a:prstGeom prst="rect">
            <a:avLst/>
          </a:prstGeom>
        </p:spPr>
      </p:pic>
      <p:pic>
        <p:nvPicPr>
          <p:cNvPr id="13" name="Picture 12">
            <a:extLst>
              <a:ext uri="{FF2B5EF4-FFF2-40B4-BE49-F238E27FC236}">
                <a16:creationId xmlns:a16="http://schemas.microsoft.com/office/drawing/2014/main" id="{E71DDDDA-A6C8-45F1-8AB9-E95B9F7FF67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54892" y="4095988"/>
            <a:ext cx="213648" cy="210984"/>
          </a:xfrm>
          <a:prstGeom prst="rect">
            <a:avLst/>
          </a:prstGeom>
        </p:spPr>
      </p:pic>
      <p:pic>
        <p:nvPicPr>
          <p:cNvPr id="14" name="Picture 13">
            <a:extLst>
              <a:ext uri="{FF2B5EF4-FFF2-40B4-BE49-F238E27FC236}">
                <a16:creationId xmlns:a16="http://schemas.microsoft.com/office/drawing/2014/main" id="{619C8BE6-A0DA-4823-801B-AA773197A87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75228" y="4413725"/>
            <a:ext cx="239350" cy="239350"/>
          </a:xfrm>
          <a:prstGeom prst="rect">
            <a:avLst/>
          </a:prstGeom>
        </p:spPr>
      </p:pic>
      <p:sp>
        <p:nvSpPr>
          <p:cNvPr id="15" name="Rectangle 14">
            <a:extLst>
              <a:ext uri="{FF2B5EF4-FFF2-40B4-BE49-F238E27FC236}">
                <a16:creationId xmlns:a16="http://schemas.microsoft.com/office/drawing/2014/main" id="{3CC7FAB2-1F87-4FE7-A588-DF7E2542F09C}"/>
              </a:ext>
            </a:extLst>
          </p:cNvPr>
          <p:cNvSpPr/>
          <p:nvPr/>
        </p:nvSpPr>
        <p:spPr>
          <a:xfrm>
            <a:off x="917845" y="4791372"/>
            <a:ext cx="687564" cy="181027"/>
          </a:xfrm>
          <a:prstGeom prst="rect">
            <a:avLst/>
          </a:prstGeom>
          <a:noFill/>
          <a:ln w="10795" cap="flat" cmpd="sng" algn="ctr">
            <a:solidFill>
              <a:srgbClr val="002060">
                <a:shade val="50000"/>
              </a:srgbClr>
            </a:solidFill>
            <a:prstDash val="dash"/>
          </a:ln>
          <a:effectLst/>
        </p:spPr>
        <p:txBody>
          <a:bodyPr lIns="27425" tIns="27425" rIns="27425" bIns="27425"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16" name="Rectangle 15">
            <a:extLst>
              <a:ext uri="{FF2B5EF4-FFF2-40B4-BE49-F238E27FC236}">
                <a16:creationId xmlns:a16="http://schemas.microsoft.com/office/drawing/2014/main" id="{FF00A2E4-62C7-4D3B-A081-01EAF3519A32}"/>
              </a:ext>
            </a:extLst>
          </p:cNvPr>
          <p:cNvSpPr/>
          <p:nvPr/>
        </p:nvSpPr>
        <p:spPr>
          <a:xfrm>
            <a:off x="672424" y="6595323"/>
            <a:ext cx="462840" cy="181028"/>
          </a:xfrm>
          <a:prstGeom prst="rect">
            <a:avLst/>
          </a:prstGeom>
          <a:solidFill>
            <a:srgbClr val="002060">
              <a:lumMod val="10000"/>
              <a:lumOff val="90000"/>
            </a:srgbClr>
          </a:solidFill>
          <a:ln w="10795" cap="flat" cmpd="sng" algn="ctr">
            <a:solidFill>
              <a:srgbClr val="002060">
                <a:shade val="50000"/>
              </a:srgbClr>
            </a:solidFill>
            <a:prstDash val="solid"/>
          </a:ln>
          <a:effectLst/>
        </p:spPr>
        <p:txBody>
          <a:bodyPr lIns="27425" rtlCol="0" anchor="t" anchorCtr="0"/>
          <a:lstStyle/>
          <a:p>
            <a:pPr marL="0" marR="0" lvl="0" indent="0" algn="r" defTabSz="914126" rtl="0" eaLnBrk="1" fontAlgn="auto" latinLnBrk="0" hangingPunct="1">
              <a:lnSpc>
                <a:spcPct val="100000"/>
              </a:lnSpc>
              <a:spcBef>
                <a:spcPts val="0"/>
              </a:spcBef>
              <a:spcAft>
                <a:spcPts val="0"/>
              </a:spcAft>
              <a:buClrTx/>
              <a:buSzTx/>
              <a:buFontTx/>
              <a:buNone/>
              <a:tabLst/>
              <a:defRPr/>
            </a:pPr>
            <a:endParaRPr kumimoji="0" lang="en-US" sz="1999"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7" name="Rectangle 16">
            <a:extLst>
              <a:ext uri="{FF2B5EF4-FFF2-40B4-BE49-F238E27FC236}">
                <a16:creationId xmlns:a16="http://schemas.microsoft.com/office/drawing/2014/main" id="{5A978C89-5B90-4AFA-8F2E-13DDF0A29BDB}"/>
              </a:ext>
            </a:extLst>
          </p:cNvPr>
          <p:cNvSpPr/>
          <p:nvPr/>
        </p:nvSpPr>
        <p:spPr>
          <a:xfrm>
            <a:off x="1365291" y="6590724"/>
            <a:ext cx="462840" cy="181028"/>
          </a:xfrm>
          <a:prstGeom prst="rect">
            <a:avLst/>
          </a:prstGeom>
          <a:solidFill>
            <a:srgbClr val="002060">
              <a:lumMod val="10000"/>
              <a:lumOff val="90000"/>
            </a:srgbClr>
          </a:solidFill>
          <a:ln w="10795" cap="flat" cmpd="sng" algn="ctr">
            <a:solidFill>
              <a:srgbClr val="002060">
                <a:shade val="50000"/>
              </a:srgbClr>
            </a:solidFill>
            <a:prstDash val="solid"/>
          </a:ln>
          <a:effectLst/>
        </p:spPr>
        <p:txBody>
          <a:bodyPr lIns="27425" rtlCol="0" anchor="t" anchorCtr="0"/>
          <a:lstStyle/>
          <a:p>
            <a:pPr marL="0" marR="0" lvl="0" indent="0" algn="r" defTabSz="914126" rtl="0" eaLnBrk="1" fontAlgn="auto" latinLnBrk="0" hangingPunct="1">
              <a:lnSpc>
                <a:spcPct val="100000"/>
              </a:lnSpc>
              <a:spcBef>
                <a:spcPts val="0"/>
              </a:spcBef>
              <a:spcAft>
                <a:spcPts val="0"/>
              </a:spcAft>
              <a:buClrTx/>
              <a:buSzTx/>
              <a:buFontTx/>
              <a:buNone/>
              <a:tabLst/>
              <a:defRPr/>
            </a:pPr>
            <a:endParaRPr kumimoji="0" lang="en-US" sz="1999"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8" name="Rectangle 17">
            <a:extLst>
              <a:ext uri="{FF2B5EF4-FFF2-40B4-BE49-F238E27FC236}">
                <a16:creationId xmlns:a16="http://schemas.microsoft.com/office/drawing/2014/main" id="{0270608E-647C-48C2-8620-28D0D851555A}"/>
              </a:ext>
            </a:extLst>
          </p:cNvPr>
          <p:cNvSpPr/>
          <p:nvPr/>
        </p:nvSpPr>
        <p:spPr>
          <a:xfrm>
            <a:off x="909163" y="6354028"/>
            <a:ext cx="704928" cy="178490"/>
          </a:xfrm>
          <a:prstGeom prst="rect">
            <a:avLst/>
          </a:prstGeom>
          <a:solidFill>
            <a:schemeClr val="bg1">
              <a:lumMod val="95000"/>
            </a:schemeClr>
          </a:solidFill>
          <a:ln w="10795" cap="flat" cmpd="sng" algn="ctr">
            <a:solidFill>
              <a:srgbClr val="002060">
                <a:shade val="50000"/>
              </a:srgbClr>
            </a:solidFill>
            <a:prstDash val="solid"/>
          </a:ln>
          <a:effectLst/>
        </p:spPr>
        <p:txBody>
          <a:bodyPr lIns="0" tIns="45708" rIns="0" bIns="0"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9" name="Rectangle 18">
            <a:extLst>
              <a:ext uri="{FF2B5EF4-FFF2-40B4-BE49-F238E27FC236}">
                <a16:creationId xmlns:a16="http://schemas.microsoft.com/office/drawing/2014/main" id="{07BBD51F-E104-409A-816E-9EFBFDF2A0D2}"/>
              </a:ext>
            </a:extLst>
          </p:cNvPr>
          <p:cNvSpPr/>
          <p:nvPr/>
        </p:nvSpPr>
        <p:spPr>
          <a:xfrm>
            <a:off x="906488" y="2449235"/>
            <a:ext cx="707519" cy="181027"/>
          </a:xfrm>
          <a:prstGeom prst="rect">
            <a:avLst/>
          </a:prstGeom>
          <a:solidFill>
            <a:srgbClr val="0070C0"/>
          </a:solidFill>
          <a:ln w="12700" cap="flat" cmpd="sng" algn="ctr">
            <a:solidFill>
              <a:srgbClr val="002060">
                <a:shade val="50000"/>
              </a:srgbClr>
            </a:solidFill>
            <a:prstDash val="solid"/>
          </a:ln>
          <a:effectLst/>
        </p:spPr>
        <p:txBody>
          <a:bodyPr lIns="27425" tIns="27425" rIns="27425" bIns="27425"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20" name="Picture 19">
            <a:extLst>
              <a:ext uri="{FF2B5EF4-FFF2-40B4-BE49-F238E27FC236}">
                <a16:creationId xmlns:a16="http://schemas.microsoft.com/office/drawing/2014/main" id="{6D053C0A-F115-421A-8317-6B0061021D25}"/>
              </a:ext>
            </a:extLst>
          </p:cNvPr>
          <p:cNvPicPr>
            <a:picLocks noChangeAspect="1"/>
          </p:cNvPicPr>
          <p:nvPr/>
        </p:nvPicPr>
        <p:blipFill>
          <a:blip r:embed="rId8" cstate="email">
            <a:biLevel thresh="25000"/>
            <a:extLst>
              <a:ext uri="{28A0092B-C50C-407E-A947-70E740481C1C}">
                <a14:useLocalDpi xmlns:a14="http://schemas.microsoft.com/office/drawing/2010/main"/>
              </a:ext>
            </a:extLst>
          </a:blip>
          <a:stretch>
            <a:fillRect/>
          </a:stretch>
        </p:blipFill>
        <p:spPr>
          <a:xfrm>
            <a:off x="1095653" y="2402317"/>
            <a:ext cx="301658" cy="301658"/>
          </a:xfrm>
          <a:prstGeom prst="rect">
            <a:avLst/>
          </a:prstGeom>
        </p:spPr>
      </p:pic>
      <p:pic>
        <p:nvPicPr>
          <p:cNvPr id="21" name="Picture 20">
            <a:extLst>
              <a:ext uri="{FF2B5EF4-FFF2-40B4-BE49-F238E27FC236}">
                <a16:creationId xmlns:a16="http://schemas.microsoft.com/office/drawing/2014/main" id="{4393B869-4CAB-4986-8EDC-96E1105FED1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34638" y="3730058"/>
            <a:ext cx="239350" cy="239350"/>
          </a:xfrm>
          <a:prstGeom prst="rect">
            <a:avLst/>
          </a:prstGeom>
        </p:spPr>
      </p:pic>
      <p:cxnSp>
        <p:nvCxnSpPr>
          <p:cNvPr id="22" name="Straight Arrow Connector 21">
            <a:extLst>
              <a:ext uri="{FF2B5EF4-FFF2-40B4-BE49-F238E27FC236}">
                <a16:creationId xmlns:a16="http://schemas.microsoft.com/office/drawing/2014/main" id="{93C3DE19-D048-4680-92E6-E05D8C057B00}"/>
              </a:ext>
            </a:extLst>
          </p:cNvPr>
          <p:cNvCxnSpPr>
            <a:cxnSpLocks/>
            <a:stCxn id="16" idx="3"/>
            <a:endCxn id="17" idx="1"/>
          </p:cNvCxnSpPr>
          <p:nvPr/>
        </p:nvCxnSpPr>
        <p:spPr>
          <a:xfrm flipV="1">
            <a:off x="1135264" y="6681238"/>
            <a:ext cx="230027" cy="4600"/>
          </a:xfrm>
          <a:prstGeom prst="straightConnector1">
            <a:avLst/>
          </a:prstGeom>
          <a:ln w="95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19628A3-B870-4891-A348-018B1978B04F}"/>
              </a:ext>
            </a:extLst>
          </p:cNvPr>
          <p:cNvSpPr/>
          <p:nvPr/>
        </p:nvSpPr>
        <p:spPr>
          <a:xfrm>
            <a:off x="897791" y="1244832"/>
            <a:ext cx="698920" cy="165343"/>
          </a:xfrm>
          <a:prstGeom prst="rect">
            <a:avLst/>
          </a:prstGeom>
          <a:solidFill>
            <a:srgbClr val="89CBFF"/>
          </a:solidFill>
          <a:ln w="10795" cap="flat" cmpd="sng" algn="ctr">
            <a:solidFill>
              <a:srgbClr val="002060">
                <a:shade val="50000"/>
              </a:srgbClr>
            </a:solidFill>
            <a:prstDash val="solid"/>
          </a:ln>
          <a:effectLst/>
        </p:spPr>
        <p:txBody>
          <a:bodyPr lIns="27425" rtlCol="0" anchor="t" anchorCtr="0"/>
          <a:lstStyle/>
          <a:p>
            <a:pPr marL="0" marR="0" lvl="0" indent="0" algn="r" defTabSz="914126" rtl="0" eaLnBrk="1" fontAlgn="auto" latinLnBrk="0" hangingPunct="1">
              <a:lnSpc>
                <a:spcPct val="100000"/>
              </a:lnSpc>
              <a:spcBef>
                <a:spcPts val="0"/>
              </a:spcBef>
              <a:spcAft>
                <a:spcPts val="0"/>
              </a:spcAft>
              <a:buClrTx/>
              <a:buSzTx/>
              <a:buFontTx/>
              <a:buNone/>
              <a:tabLst/>
              <a:defRPr/>
            </a:pPr>
            <a:endParaRPr kumimoji="0" lang="en-US" sz="1999"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pic>
        <p:nvPicPr>
          <p:cNvPr id="24" name="Picture 23">
            <a:extLst>
              <a:ext uri="{FF2B5EF4-FFF2-40B4-BE49-F238E27FC236}">
                <a16:creationId xmlns:a16="http://schemas.microsoft.com/office/drawing/2014/main" id="{225A3ED5-0BE1-4E60-9331-01E2325422F5}"/>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46300" y="4994135"/>
            <a:ext cx="230653" cy="230653"/>
          </a:xfrm>
          <a:prstGeom prst="rect">
            <a:avLst/>
          </a:prstGeom>
        </p:spPr>
      </p:pic>
      <p:pic>
        <p:nvPicPr>
          <p:cNvPr id="25" name="Picture 24">
            <a:extLst>
              <a:ext uri="{FF2B5EF4-FFF2-40B4-BE49-F238E27FC236}">
                <a16:creationId xmlns:a16="http://schemas.microsoft.com/office/drawing/2014/main" id="{5155A919-75B9-4C41-8335-CF878645CEDD}"/>
              </a:ext>
            </a:extLst>
          </p:cNvPr>
          <p:cNvPicPr>
            <a:picLocks noChangeAspect="1"/>
          </p:cNvPicPr>
          <p:nvPr/>
        </p:nvPicPr>
        <p:blipFill>
          <a:blip r:embed="rId10" cstate="email">
            <a:grayscl/>
            <a:extLst>
              <a:ext uri="{28A0092B-C50C-407E-A947-70E740481C1C}">
                <a14:useLocalDpi xmlns:a14="http://schemas.microsoft.com/office/drawing/2010/main"/>
              </a:ext>
            </a:extLst>
          </a:blip>
          <a:stretch>
            <a:fillRect/>
          </a:stretch>
        </p:blipFill>
        <p:spPr>
          <a:xfrm>
            <a:off x="954026" y="5072739"/>
            <a:ext cx="637145" cy="637145"/>
          </a:xfrm>
          <a:prstGeom prst="rect">
            <a:avLst/>
          </a:prstGeom>
        </p:spPr>
      </p:pic>
      <p:pic>
        <p:nvPicPr>
          <p:cNvPr id="26" name="Picture 25">
            <a:extLst>
              <a:ext uri="{FF2B5EF4-FFF2-40B4-BE49-F238E27FC236}">
                <a16:creationId xmlns:a16="http://schemas.microsoft.com/office/drawing/2014/main" id="{2FC35458-5BD0-4210-B1A4-912CC90F3C19}"/>
              </a:ext>
            </a:extLst>
          </p:cNvPr>
          <p:cNvPicPr>
            <a:picLocks noChangeAspect="1"/>
          </p:cNvPicPr>
          <p:nvPr/>
        </p:nvPicPr>
        <p:blipFill>
          <a:blip r:embed="rId11" cstate="email">
            <a:grayscl/>
            <a:extLst>
              <a:ext uri="{28A0092B-C50C-407E-A947-70E740481C1C}">
                <a14:useLocalDpi xmlns:a14="http://schemas.microsoft.com/office/drawing/2010/main"/>
              </a:ext>
            </a:extLst>
          </a:blip>
          <a:stretch>
            <a:fillRect/>
          </a:stretch>
        </p:blipFill>
        <p:spPr>
          <a:xfrm>
            <a:off x="1124854" y="5529387"/>
            <a:ext cx="251217" cy="251217"/>
          </a:xfrm>
          <a:prstGeom prst="rect">
            <a:avLst/>
          </a:prstGeom>
        </p:spPr>
      </p:pic>
      <p:sp>
        <p:nvSpPr>
          <p:cNvPr id="27" name="Rectangle 26">
            <a:extLst>
              <a:ext uri="{FF2B5EF4-FFF2-40B4-BE49-F238E27FC236}">
                <a16:creationId xmlns:a16="http://schemas.microsoft.com/office/drawing/2014/main" id="{235FF55B-BC37-4ED5-A88B-0E801C957510}"/>
              </a:ext>
            </a:extLst>
          </p:cNvPr>
          <p:cNvSpPr/>
          <p:nvPr/>
        </p:nvSpPr>
        <p:spPr>
          <a:xfrm>
            <a:off x="906488" y="5831986"/>
            <a:ext cx="707519" cy="181027"/>
          </a:xfrm>
          <a:prstGeom prst="rect">
            <a:avLst/>
          </a:prstGeom>
          <a:solidFill>
            <a:srgbClr val="0070C0"/>
          </a:solidFill>
          <a:ln w="10795" cap="flat" cmpd="sng" algn="ctr">
            <a:solidFill>
              <a:srgbClr val="002060">
                <a:shade val="50000"/>
              </a:srgbClr>
            </a:solidFill>
            <a:prstDash val="dash"/>
          </a:ln>
          <a:effectLst/>
        </p:spPr>
        <p:txBody>
          <a:bodyPr lIns="27425" tIns="27425" rIns="27425" bIns="27425"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28" name="Picture 27">
            <a:extLst>
              <a:ext uri="{FF2B5EF4-FFF2-40B4-BE49-F238E27FC236}">
                <a16:creationId xmlns:a16="http://schemas.microsoft.com/office/drawing/2014/main" id="{1AED7058-C52E-489D-9E75-A4A6BD289CCE}"/>
              </a:ext>
            </a:extLst>
          </p:cNvPr>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1115480" y="6058752"/>
            <a:ext cx="281831" cy="281831"/>
          </a:xfrm>
          <a:prstGeom prst="rect">
            <a:avLst/>
          </a:prstGeom>
        </p:spPr>
      </p:pic>
      <p:pic>
        <p:nvPicPr>
          <p:cNvPr id="29" name="Picture 28">
            <a:extLst>
              <a:ext uri="{FF2B5EF4-FFF2-40B4-BE49-F238E27FC236}">
                <a16:creationId xmlns:a16="http://schemas.microsoft.com/office/drawing/2014/main" id="{DC3FBCC4-8B66-4CF6-999C-2E0FC5255102}"/>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134638" y="2941781"/>
            <a:ext cx="234376" cy="234376"/>
          </a:xfrm>
          <a:prstGeom prst="rect">
            <a:avLst/>
          </a:prstGeom>
        </p:spPr>
      </p:pic>
      <p:pic>
        <p:nvPicPr>
          <p:cNvPr id="30" name="Picture 29">
            <a:extLst>
              <a:ext uri="{FF2B5EF4-FFF2-40B4-BE49-F238E27FC236}">
                <a16:creationId xmlns:a16="http://schemas.microsoft.com/office/drawing/2014/main" id="{2C2793D3-14FF-439C-BA00-54EDA9516E1B}"/>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149538" y="1227043"/>
            <a:ext cx="192155" cy="192155"/>
          </a:xfrm>
          <a:prstGeom prst="rect">
            <a:avLst/>
          </a:prstGeom>
        </p:spPr>
      </p:pic>
    </p:spTree>
    <p:extLst>
      <p:ext uri="{BB962C8B-B14F-4D97-AF65-F5344CB8AC3E}">
        <p14:creationId xmlns:p14="http://schemas.microsoft.com/office/powerpoint/2010/main" val="132250941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61675" y="193139"/>
            <a:ext cx="11876045" cy="1134619"/>
          </a:xfrm>
        </p:spPr>
        <p:txBody>
          <a:bodyPr/>
          <a:lstStyle/>
          <a:p>
            <a:r>
              <a:rPr lang="en-US" sz="4400" dirty="0">
                <a:solidFill>
                  <a:schemeClr val="bg1"/>
                </a:solidFill>
              </a:rPr>
              <a:t>Online Azure pricing calculator</a:t>
            </a:r>
          </a:p>
        </p:txBody>
      </p:sp>
      <p:pic>
        <p:nvPicPr>
          <p:cNvPr id="14" name="Picture 13" descr="Pricing Calculator webpage&#10;&#10;Screenshot of the Microsoft Azure Pricing calculator webpage.">
            <a:extLst>
              <a:ext uri="{FF2B5EF4-FFF2-40B4-BE49-F238E27FC236}">
                <a16:creationId xmlns:a16="http://schemas.microsoft.com/office/drawing/2014/main" id="{240BADE3-17CC-4077-9B67-FA10AC950EB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62384" y="1116195"/>
            <a:ext cx="6067233" cy="5006261"/>
          </a:xfrm>
          <a:prstGeom prst="rect">
            <a:avLst/>
          </a:prstGeom>
        </p:spPr>
      </p:pic>
      <p:sp>
        <p:nvSpPr>
          <p:cNvPr id="16" name="TextBox 15">
            <a:extLst>
              <a:ext uri="{FF2B5EF4-FFF2-40B4-BE49-F238E27FC236}">
                <a16:creationId xmlns:a16="http://schemas.microsoft.com/office/drawing/2014/main" id="{4A4ACCB1-3609-4A4D-8312-EFA30D1AF76E}"/>
              </a:ext>
            </a:extLst>
          </p:cNvPr>
          <p:cNvSpPr txBox="1"/>
          <p:nvPr/>
        </p:nvSpPr>
        <p:spPr>
          <a:xfrm>
            <a:off x="2607112" y="6231440"/>
            <a:ext cx="6977776" cy="400110"/>
          </a:xfrm>
          <a:prstGeom prst="rect">
            <a:avLst/>
          </a:prstGeom>
          <a:noFill/>
        </p:spPr>
        <p:txBody>
          <a:bodyPr wrap="square" rtlCol="0">
            <a:spAutoFit/>
          </a:bodyPr>
          <a:lstStyle/>
          <a:p>
            <a:pPr algn="ctr"/>
            <a:r>
              <a:rPr lang="de-AT" sz="2000" dirty="0">
                <a:solidFill>
                  <a:schemeClr val="bg1"/>
                </a:solidFill>
                <a:latin typeface="Segoe UI Semilight" panose="020B0402040204020203" pitchFamily="34" charset="0"/>
                <a:cs typeface="Segoe UI Semilight" panose="020B0402040204020203" pitchFamily="34" charset="0"/>
              </a:rPr>
              <a:t>https://azure.microsoft.com/en-us/pricing/calculator/ </a:t>
            </a:r>
          </a:p>
        </p:txBody>
      </p:sp>
    </p:spTree>
    <p:extLst>
      <p:ext uri="{BB962C8B-B14F-4D97-AF65-F5344CB8AC3E}">
        <p14:creationId xmlns:p14="http://schemas.microsoft.com/office/powerpoint/2010/main" val="39693272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61675" y="193139"/>
            <a:ext cx="11876045" cy="1134619"/>
          </a:xfrm>
        </p:spPr>
        <p:txBody>
          <a:bodyPr/>
          <a:lstStyle/>
          <a:p>
            <a:r>
              <a:rPr lang="en-US" sz="4400" dirty="0">
                <a:solidFill>
                  <a:schemeClr val="bg1"/>
                </a:solidFill>
              </a:rPr>
              <a:t>Azure reserved VM instances (RI) and Azure hybrid benefit (AHUB)</a:t>
            </a:r>
          </a:p>
        </p:txBody>
      </p:sp>
      <p:pic>
        <p:nvPicPr>
          <p:cNvPr id="5" name="Picture 4" descr="Azure hybrid benefits&#10;&#10;Screenshot of the Azure hybrid benefit of more cloud, less cost. a graph on the right shows the difference between Pay as you go, and cost savings vs. pay as you go for both Azure RIs, and RIs plus Azure Hybrid benefit.">
            <a:extLst>
              <a:ext uri="{FF2B5EF4-FFF2-40B4-BE49-F238E27FC236}">
                <a16:creationId xmlns:a16="http://schemas.microsoft.com/office/drawing/2014/main" id="{070BF02C-29DE-445D-90B4-19085D86F532}"/>
              </a:ext>
            </a:extLst>
          </p:cNvPr>
          <p:cNvPicPr>
            <a:picLocks noChangeAspect="1"/>
          </p:cNvPicPr>
          <p:nvPr/>
        </p:nvPicPr>
        <p:blipFill>
          <a:blip r:embed="rId3"/>
          <a:stretch>
            <a:fillRect/>
          </a:stretch>
        </p:blipFill>
        <p:spPr>
          <a:xfrm>
            <a:off x="436936" y="1950027"/>
            <a:ext cx="11318128" cy="3094470"/>
          </a:xfrm>
          <a:prstGeom prst="rect">
            <a:avLst/>
          </a:prstGeom>
        </p:spPr>
      </p:pic>
      <p:sp>
        <p:nvSpPr>
          <p:cNvPr id="6" name="Rectangle 5">
            <a:extLst>
              <a:ext uri="{FF2B5EF4-FFF2-40B4-BE49-F238E27FC236}">
                <a16:creationId xmlns:a16="http://schemas.microsoft.com/office/drawing/2014/main" id="{A866F2AF-3D84-469A-9E74-7DD77FACE3BA}"/>
              </a:ext>
            </a:extLst>
          </p:cNvPr>
          <p:cNvSpPr/>
          <p:nvPr/>
        </p:nvSpPr>
        <p:spPr>
          <a:xfrm>
            <a:off x="3137402" y="5549793"/>
            <a:ext cx="5917197" cy="584775"/>
          </a:xfrm>
          <a:prstGeom prst="rect">
            <a:avLst/>
          </a:prstGeom>
        </p:spPr>
        <p:txBody>
          <a:bodyPr wrap="none">
            <a:spAutoFit/>
          </a:bodyPr>
          <a:lstStyle/>
          <a:p>
            <a:pPr algn="ctr" defTabSz="932742"/>
            <a:r>
              <a:rPr lang="en-US" sz="1600" dirty="0">
                <a:solidFill>
                  <a:srgbClr val="FFFFFF"/>
                </a:solidFill>
                <a:latin typeface="+mj-lt"/>
              </a:rPr>
              <a:t>https://azure.microsoft.com/en-us/pricing/reserved-vm-instances/ </a:t>
            </a:r>
          </a:p>
          <a:p>
            <a:pPr algn="ctr" defTabSz="932742"/>
            <a:r>
              <a:rPr lang="en-US" sz="1600" dirty="0">
                <a:solidFill>
                  <a:srgbClr val="FFFFFF"/>
                </a:solidFill>
                <a:latin typeface="+mj-lt"/>
              </a:rPr>
              <a:t>https://azure.microsoft.com/en-us/pricing/hybrid-benefit/</a:t>
            </a:r>
          </a:p>
        </p:txBody>
      </p:sp>
    </p:spTree>
    <p:extLst>
      <p:ext uri="{BB962C8B-B14F-4D97-AF65-F5344CB8AC3E}">
        <p14:creationId xmlns:p14="http://schemas.microsoft.com/office/powerpoint/2010/main" val="370727055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61675" y="193139"/>
            <a:ext cx="11876045" cy="1134619"/>
          </a:xfrm>
        </p:spPr>
        <p:txBody>
          <a:bodyPr/>
          <a:lstStyle/>
          <a:p>
            <a:r>
              <a:rPr lang="en-US" sz="4400" dirty="0">
                <a:solidFill>
                  <a:schemeClr val="bg1"/>
                </a:solidFill>
              </a:rPr>
              <a:t>Requirements</a:t>
            </a:r>
          </a:p>
        </p:txBody>
      </p:sp>
      <p:pic>
        <p:nvPicPr>
          <p:cNvPr id="2" name="Picture 1" descr="Requirements table&#10;&#10;A requirements table lists 16 steps to produce a desig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6439" y="946152"/>
            <a:ext cx="9358171" cy="5803895"/>
          </a:xfrm>
          <a:prstGeom prst="rect">
            <a:avLst/>
          </a:prstGeom>
        </p:spPr>
      </p:pic>
    </p:spTree>
    <p:extLst>
      <p:ext uri="{BB962C8B-B14F-4D97-AF65-F5344CB8AC3E}">
        <p14:creationId xmlns:p14="http://schemas.microsoft.com/office/powerpoint/2010/main" val="275801394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Analyze your customer needs.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lang="en-US" sz="2400" dirty="0">
                <a:solidFill>
                  <a:srgbClr val="FFFFFF"/>
                </a:solidFill>
                <a:latin typeface="Segoe UI Semilight" panose="020B0402040204020203" pitchFamily="34" charset="0"/>
                <a:cs typeface="Segoe UI Semilight" panose="020B0402040204020203" pitchFamily="34" charset="0"/>
              </a:rPr>
              <a:t>30</a:t>
            </a: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6929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Present a solution to the target customer in a 15-minute chalk-talk format. </a:t>
            </a:r>
            <a:endParaRPr kumimoji="0" lang="en-US" sz="3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30 minutes (15 minutes for each team to present and receive feedback)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Directions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Pair with another table.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One table is the Microsoft team and the other table is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presents their proposed solution to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asks one of the objections from the list of objections in the case study.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responds to the objection.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team gives feedback to the Microsoft team.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rgbClr val="FFFFFF"/>
                </a:solidFill>
                <a:latin typeface="Segoe UI Semilight" panose="020B0402040204020203" pitchFamily="34" charset="0"/>
                <a:cs typeface="Segoe UI Semilight" panose="020B0402040204020203" pitchFamily="34" charset="0"/>
              </a:rPr>
              <a:t>Tables switch roles and repeat Steps 2 through 6.</a:t>
            </a:r>
            <a:endParaRPr kumimoji="0" lang="en-US" sz="2000" b="0" i="0" u="none" strike="sng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the preferred solution for the case study.</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solutions designed by other teams.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30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target audience</a:t>
            </a:r>
          </a:p>
        </p:txBody>
      </p:sp>
      <p:sp>
        <p:nvSpPr>
          <p:cNvPr id="4" name="Rectangle 3"/>
          <p:cNvSpPr/>
          <p:nvPr/>
        </p:nvSpPr>
        <p:spPr>
          <a:xfrm>
            <a:off x="268934" y="1187630"/>
            <a:ext cx="11143685" cy="5139869"/>
          </a:xfrm>
          <a:prstGeom prst="rect">
            <a:avLst/>
          </a:prstGeom>
        </p:spPr>
        <p:txBody>
          <a:bodyPr wrap="square">
            <a:spAutoFit/>
          </a:bodyPr>
          <a:lstStyle/>
          <a:p>
            <a:pPr marL="252086" indent="-252086">
              <a:buFont typeface="Arial" panose="020B0604020202020204" pitchFamily="34" charset="0"/>
              <a:buChar char="•"/>
            </a:pPr>
            <a:r>
              <a:rPr lang="en-US" sz="2800" dirty="0">
                <a:solidFill>
                  <a:srgbClr val="FFFFFF"/>
                </a:solidFill>
                <a:latin typeface="Segoe UI Semilight" panose="020B0402040204020203" pitchFamily="34" charset="0"/>
                <a:cs typeface="Segoe UI Semilight" panose="020B0402040204020203" pitchFamily="34" charset="0"/>
              </a:rPr>
              <a:t>Business Development Manager (BDM) or Application Sponsor (CFO) </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Funds projects and apps</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Most interested in public cloud</a:t>
            </a:r>
            <a:br>
              <a:rPr lang="en-US" sz="2400" dirty="0">
                <a:solidFill>
                  <a:srgbClr val="FFFFFF"/>
                </a:solidFill>
                <a:latin typeface="Segoe UI Semilight" panose="020B0402040204020203" pitchFamily="34" charset="0"/>
                <a:cs typeface="Segoe UI Semilight" panose="020B0402040204020203" pitchFamily="34" charset="0"/>
              </a:rPr>
            </a:br>
            <a:endParaRPr lang="en-US" sz="1400" dirty="0">
              <a:solidFill>
                <a:srgbClr val="FFFFFF"/>
              </a:solidFill>
              <a:latin typeface="Segoe UI Semilight" panose="020B0402040204020203" pitchFamily="34" charset="0"/>
              <a:cs typeface="Segoe UI Semilight" panose="020B0402040204020203" pitchFamily="34" charset="0"/>
            </a:endParaRPr>
          </a:p>
          <a:p>
            <a:pPr marL="252086" indent="-252086">
              <a:spcBef>
                <a:spcPts val="1177"/>
              </a:spcBef>
              <a:buFont typeface="Arial" panose="020B0604020202020204" pitchFamily="34" charset="0"/>
              <a:buChar char="•"/>
            </a:pPr>
            <a:r>
              <a:rPr lang="en-US" sz="2800" dirty="0">
                <a:solidFill>
                  <a:srgbClr val="FFFFFF"/>
                </a:solidFill>
                <a:latin typeface="Segoe UI Semilight" panose="020B0402040204020203" pitchFamily="34" charset="0"/>
                <a:cs typeface="Segoe UI Semilight" panose="020B0402040204020203" pitchFamily="34" charset="0"/>
              </a:rPr>
              <a:t>Business Unit IT / Developers (Director of SAP Business Analysts, Director of SAP Operations)</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Reports to BDM and is responsible for coding and testing apps</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Big influencer of public cloud strategy</a:t>
            </a:r>
            <a:br>
              <a:rPr lang="en-US" sz="2400" dirty="0">
                <a:solidFill>
                  <a:srgbClr val="FFFFFF"/>
                </a:solidFill>
                <a:latin typeface="Segoe UI Semilight" panose="020B0402040204020203" pitchFamily="34" charset="0"/>
                <a:cs typeface="Segoe UI Semilight" panose="020B0402040204020203" pitchFamily="34" charset="0"/>
              </a:rPr>
            </a:br>
            <a:endParaRPr lang="en-US" sz="1400" dirty="0">
              <a:solidFill>
                <a:srgbClr val="FFFFFF"/>
              </a:solidFill>
              <a:latin typeface="Segoe UI Semilight" panose="020B0402040204020203" pitchFamily="34" charset="0"/>
              <a:cs typeface="Segoe UI Semilight" panose="020B0402040204020203" pitchFamily="34" charset="0"/>
            </a:endParaRPr>
          </a:p>
          <a:p>
            <a:pPr marL="252086" indent="-252086">
              <a:spcBef>
                <a:spcPts val="1177"/>
              </a:spcBef>
              <a:buFont typeface="Arial" panose="020B0604020202020204" pitchFamily="34" charset="0"/>
              <a:buChar char="•"/>
            </a:pPr>
            <a:r>
              <a:rPr lang="en-US" sz="2800" dirty="0">
                <a:solidFill>
                  <a:srgbClr val="FFFFFF"/>
                </a:solidFill>
                <a:latin typeface="Segoe UI Semilight" panose="020B0402040204020203" pitchFamily="34" charset="0"/>
                <a:cs typeface="Segoe UI Semilight" panose="020B0402040204020203" pitchFamily="34" charset="0"/>
              </a:rPr>
              <a:t>Central IT (VP of IT Operations)</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Reports into CIO and responsible for operating datacenter</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Concerned about shadow IT created issues: security/compliance, server sprawl, and lack of control</a:t>
            </a:r>
          </a:p>
        </p:txBody>
      </p:sp>
    </p:spTree>
    <p:extLst>
      <p:ext uri="{BB962C8B-B14F-4D97-AF65-F5344CB8AC3E}">
        <p14:creationId xmlns:p14="http://schemas.microsoft.com/office/powerpoint/2010/main" val="253953174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68934" y="291112"/>
            <a:ext cx="11494682" cy="1412428"/>
          </a:xfrm>
        </p:spPr>
        <p:txBody>
          <a:bodyPr/>
          <a:lstStyle/>
          <a:p>
            <a:r>
              <a:rPr lang="en-US" sz="3600" dirty="0">
                <a:solidFill>
                  <a:schemeClr val="bg1"/>
                </a:solidFill>
              </a:rPr>
              <a:t>Contoso current SAP state/benefits of migration to Azure</a:t>
            </a:r>
            <a:br>
              <a:rPr lang="en-US" sz="4400" dirty="0">
                <a:solidFill>
                  <a:schemeClr val="bg1"/>
                </a:solidFill>
              </a:rPr>
            </a:br>
            <a:endParaRPr lang="en-US" sz="4400" dirty="0">
              <a:solidFill>
                <a:schemeClr val="bg1"/>
              </a:solidFill>
            </a:endParaRPr>
          </a:p>
        </p:txBody>
      </p:sp>
      <p:pic>
        <p:nvPicPr>
          <p:cNvPr id="3" name="Picture 2" descr="Benefits of Microsoft Cloud Platform list&#10;&#10;Six issues of Contoso's current SAP environment display above six benefits of Microsoft Cloud Platform.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809" y="1052744"/>
            <a:ext cx="11381807" cy="5717510"/>
          </a:xfrm>
          <a:prstGeom prst="rect">
            <a:avLst/>
          </a:prstGeom>
        </p:spPr>
      </p:pic>
    </p:spTree>
    <p:extLst>
      <p:ext uri="{BB962C8B-B14F-4D97-AF65-F5344CB8AC3E}">
        <p14:creationId xmlns:p14="http://schemas.microsoft.com/office/powerpoint/2010/main" val="8300674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68934" y="127377"/>
            <a:ext cx="11494682" cy="1412428"/>
          </a:xfrm>
        </p:spPr>
        <p:txBody>
          <a:bodyPr/>
          <a:lstStyle/>
          <a:p>
            <a:r>
              <a:rPr lang="en-US" sz="4400" dirty="0">
                <a:solidFill>
                  <a:schemeClr val="bg1"/>
                </a:solidFill>
              </a:rPr>
              <a:t>How to size SAP on Azure VM</a:t>
            </a:r>
            <a:br>
              <a:rPr lang="en-US" sz="4400" dirty="0">
                <a:solidFill>
                  <a:schemeClr val="bg1"/>
                </a:solidFill>
              </a:rPr>
            </a:br>
            <a:endParaRPr lang="en-US" sz="4400" dirty="0">
              <a:solidFill>
                <a:schemeClr val="bg1"/>
              </a:solidFill>
            </a:endParaRPr>
          </a:p>
        </p:txBody>
      </p:sp>
      <p:sp>
        <p:nvSpPr>
          <p:cNvPr id="65" name="Oval 64">
            <a:extLst>
              <a:ext uri="{FF2B5EF4-FFF2-40B4-BE49-F238E27FC236}">
                <a16:creationId xmlns:a16="http://schemas.microsoft.com/office/drawing/2014/main" id="{FFE8BAD1-C11C-4BF0-ACA2-F84CB90946B3}"/>
              </a:ext>
            </a:extLst>
          </p:cNvPr>
          <p:cNvSpPr/>
          <p:nvPr/>
        </p:nvSpPr>
        <p:spPr bwMode="auto">
          <a:xfrm>
            <a:off x="233972" y="1100203"/>
            <a:ext cx="300000" cy="289297"/>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50" fontAlgn="base">
              <a:lnSpc>
                <a:spcPct val="90000"/>
              </a:lnSpc>
              <a:spcBef>
                <a:spcPct val="0"/>
              </a:spcBef>
              <a:spcAft>
                <a:spcPct val="0"/>
              </a:spcAft>
              <a:defRPr/>
            </a:pPr>
            <a:r>
              <a:rPr lang="en-US" sz="2000" kern="0" dirty="0">
                <a:solidFill>
                  <a:schemeClr val="tx1">
                    <a:lumMod val="50000"/>
                  </a:schemeClr>
                </a:solidFill>
                <a:latin typeface="Segoe UI Semilight" panose="020B0402040204020203" pitchFamily="34" charset="0"/>
                <a:ea typeface="Segoe UI" pitchFamily="34" charset="0"/>
                <a:cs typeface="Segoe UI Semilight" panose="020B0402040204020203" pitchFamily="34" charset="0"/>
              </a:rPr>
              <a:t>1</a:t>
            </a:r>
          </a:p>
        </p:txBody>
      </p:sp>
      <p:sp>
        <p:nvSpPr>
          <p:cNvPr id="68" name="Rectangle 67">
            <a:extLst>
              <a:ext uri="{FF2B5EF4-FFF2-40B4-BE49-F238E27FC236}">
                <a16:creationId xmlns:a16="http://schemas.microsoft.com/office/drawing/2014/main" id="{44F95251-30CA-4B55-A896-D6611CC54C6A}"/>
              </a:ext>
            </a:extLst>
          </p:cNvPr>
          <p:cNvSpPr/>
          <p:nvPr/>
        </p:nvSpPr>
        <p:spPr>
          <a:xfrm>
            <a:off x="682175" y="1014143"/>
            <a:ext cx="11574218" cy="414353"/>
          </a:xfrm>
          <a:prstGeom prst="rect">
            <a:avLst/>
          </a:prstGeom>
        </p:spPr>
        <p:txBody>
          <a:bodyPr wrap="square">
            <a:spAutoFit/>
          </a:bodyPr>
          <a:lstStyle/>
          <a:p>
            <a:pPr defTabSz="931111">
              <a:defRPr/>
            </a:pPr>
            <a:r>
              <a:rPr lang="en-US" sz="2040" kern="0" dirty="0">
                <a:solidFill>
                  <a:srgbClr val="FFFFFF"/>
                </a:solidFill>
                <a:latin typeface="Segoe UI Semilight" panose="020B0402040204020203" pitchFamily="34" charset="0"/>
                <a:cs typeface="Segoe UI Semilight" panose="020B0402040204020203" pitchFamily="34" charset="0"/>
              </a:rPr>
              <a:t>Choose VM type for SAP ASCS , Application and Database, based on SAPS required</a:t>
            </a:r>
          </a:p>
        </p:txBody>
      </p:sp>
      <p:sp>
        <p:nvSpPr>
          <p:cNvPr id="66" name="Oval 65">
            <a:extLst>
              <a:ext uri="{FF2B5EF4-FFF2-40B4-BE49-F238E27FC236}">
                <a16:creationId xmlns:a16="http://schemas.microsoft.com/office/drawing/2014/main" id="{DA3DF259-5E79-448B-A693-FA063F713F04}"/>
              </a:ext>
            </a:extLst>
          </p:cNvPr>
          <p:cNvSpPr/>
          <p:nvPr/>
        </p:nvSpPr>
        <p:spPr bwMode="auto">
          <a:xfrm>
            <a:off x="233972" y="1407786"/>
            <a:ext cx="300000" cy="289297"/>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50" fontAlgn="base">
              <a:lnSpc>
                <a:spcPct val="90000"/>
              </a:lnSpc>
              <a:spcBef>
                <a:spcPct val="0"/>
              </a:spcBef>
              <a:spcAft>
                <a:spcPct val="0"/>
              </a:spcAft>
              <a:defRPr/>
            </a:pPr>
            <a:r>
              <a:rPr lang="en-US" sz="2000" kern="0" dirty="0">
                <a:solidFill>
                  <a:schemeClr val="bg1"/>
                </a:solidFill>
                <a:latin typeface="Segoe UI Semilight" panose="020B0402040204020203" pitchFamily="34" charset="0"/>
                <a:ea typeface="Segoe UI" pitchFamily="34" charset="0"/>
                <a:cs typeface="Segoe UI Semilight" panose="020B0402040204020203" pitchFamily="34" charset="0"/>
              </a:rPr>
              <a:t>2</a:t>
            </a:r>
          </a:p>
        </p:txBody>
      </p:sp>
      <p:sp>
        <p:nvSpPr>
          <p:cNvPr id="69" name="Rectangle 68">
            <a:extLst>
              <a:ext uri="{FF2B5EF4-FFF2-40B4-BE49-F238E27FC236}">
                <a16:creationId xmlns:a16="http://schemas.microsoft.com/office/drawing/2014/main" id="{5E7815FC-51E7-4799-8367-066A709BF0C6}"/>
              </a:ext>
            </a:extLst>
          </p:cNvPr>
          <p:cNvSpPr/>
          <p:nvPr/>
        </p:nvSpPr>
        <p:spPr>
          <a:xfrm>
            <a:off x="682175" y="1333566"/>
            <a:ext cx="12676774" cy="720197"/>
          </a:xfrm>
          <a:prstGeom prst="rect">
            <a:avLst/>
          </a:prstGeom>
        </p:spPr>
        <p:txBody>
          <a:bodyPr wrap="square">
            <a:spAutoFit/>
          </a:bodyPr>
          <a:lstStyle/>
          <a:p>
            <a:pPr defTabSz="931111">
              <a:defRPr/>
            </a:pPr>
            <a:r>
              <a:rPr lang="en-US" sz="2040" kern="0" dirty="0">
                <a:solidFill>
                  <a:srgbClr val="FFFFFF"/>
                </a:solidFill>
                <a:latin typeface="Segoe UI Semilight" panose="020B0402040204020203" pitchFamily="34" charset="0"/>
                <a:cs typeface="Segoe UI Semilight" panose="020B0402040204020203" pitchFamily="34" charset="0"/>
              </a:rPr>
              <a:t>Decide Premium Storage type and number of disks for SAP database file space, based on </a:t>
            </a:r>
            <a:br>
              <a:rPr lang="en-US" sz="2040" kern="0" dirty="0">
                <a:solidFill>
                  <a:srgbClr val="FFFFFF"/>
                </a:solidFill>
                <a:latin typeface="Segoe UI Semilight" panose="020B0402040204020203" pitchFamily="34" charset="0"/>
                <a:cs typeface="Segoe UI Semilight" panose="020B0402040204020203" pitchFamily="34" charset="0"/>
              </a:rPr>
            </a:br>
            <a:r>
              <a:rPr lang="en-US" sz="2040" kern="0" dirty="0">
                <a:solidFill>
                  <a:srgbClr val="FFFFFF"/>
                </a:solidFill>
                <a:latin typeface="Segoe UI Semilight" panose="020B0402040204020203" pitchFamily="34" charset="0"/>
                <a:cs typeface="Segoe UI Semilight" panose="020B0402040204020203" pitchFamily="34" charset="0"/>
              </a:rPr>
              <a:t>IOPS/throughput</a:t>
            </a:r>
          </a:p>
        </p:txBody>
      </p:sp>
      <p:sp>
        <p:nvSpPr>
          <p:cNvPr id="67" name="Oval 66">
            <a:extLst>
              <a:ext uri="{FF2B5EF4-FFF2-40B4-BE49-F238E27FC236}">
                <a16:creationId xmlns:a16="http://schemas.microsoft.com/office/drawing/2014/main" id="{168E9065-6CF4-4F16-A521-9C2245CBFB74}"/>
              </a:ext>
            </a:extLst>
          </p:cNvPr>
          <p:cNvSpPr/>
          <p:nvPr/>
        </p:nvSpPr>
        <p:spPr bwMode="auto">
          <a:xfrm>
            <a:off x="233972" y="2001008"/>
            <a:ext cx="300000" cy="289297"/>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50" fontAlgn="base">
              <a:lnSpc>
                <a:spcPct val="90000"/>
              </a:lnSpc>
              <a:spcBef>
                <a:spcPct val="0"/>
              </a:spcBef>
              <a:spcAft>
                <a:spcPct val="0"/>
              </a:spcAft>
              <a:defRPr/>
            </a:pPr>
            <a:r>
              <a:rPr lang="en-US" sz="2000" kern="0" dirty="0">
                <a:solidFill>
                  <a:srgbClr val="353535"/>
                </a:solidFill>
                <a:latin typeface="Segoe UI Semilight" panose="020B0402040204020203" pitchFamily="34" charset="0"/>
                <a:ea typeface="Segoe UI" pitchFamily="34" charset="0"/>
                <a:cs typeface="Segoe UI Semilight" panose="020B0402040204020203" pitchFamily="34" charset="0"/>
              </a:rPr>
              <a:t>3</a:t>
            </a:r>
          </a:p>
        </p:txBody>
      </p:sp>
      <p:sp>
        <p:nvSpPr>
          <p:cNvPr id="61" name="Rectangle 60">
            <a:extLst>
              <a:ext uri="{FF2B5EF4-FFF2-40B4-BE49-F238E27FC236}">
                <a16:creationId xmlns:a16="http://schemas.microsoft.com/office/drawing/2014/main" id="{F23275A8-708C-4FC8-8141-F1321B476E15}"/>
              </a:ext>
            </a:extLst>
          </p:cNvPr>
          <p:cNvSpPr/>
          <p:nvPr/>
        </p:nvSpPr>
        <p:spPr>
          <a:xfrm>
            <a:off x="682174" y="1944350"/>
            <a:ext cx="11574218" cy="414353"/>
          </a:xfrm>
          <a:prstGeom prst="rect">
            <a:avLst/>
          </a:prstGeom>
        </p:spPr>
        <p:txBody>
          <a:bodyPr wrap="square">
            <a:spAutoFit/>
          </a:bodyPr>
          <a:lstStyle/>
          <a:p>
            <a:pPr defTabSz="931111">
              <a:defRPr/>
            </a:pPr>
            <a:r>
              <a:rPr lang="en-US" sz="2040" kern="0" dirty="0">
                <a:solidFill>
                  <a:srgbClr val="FFFFFF"/>
                </a:solidFill>
                <a:latin typeface="Segoe UI Semilight" panose="020B0402040204020203" pitchFamily="34" charset="0"/>
                <a:cs typeface="Segoe UI Semilight" panose="020B0402040204020203" pitchFamily="34" charset="0"/>
              </a:rPr>
              <a:t>Set up high availability solution for SAP ASCS and Database, based on SLA</a:t>
            </a:r>
          </a:p>
        </p:txBody>
      </p:sp>
      <p:pic>
        <p:nvPicPr>
          <p:cNvPr id="3" name="Picture 2" descr="Customer requirements and sizing for Azure table.&#10;&#10;A table of customer requirements and sizing for Azure has rows labeled SOFS, ASCS, Application, and Database. Customer requirement columns are SAPS needed, IOPS needed, and Current DB Volume. Nine sizing for Azure columns include items such as Azure VM type, number of VMs and whether they are active, and SAPS provided. Unlike the previous table, solution information displays for some sizing for Azure cell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34" y="2237587"/>
            <a:ext cx="11620082" cy="4545968"/>
          </a:xfrm>
          <a:prstGeom prst="rect">
            <a:avLst/>
          </a:prstGeom>
        </p:spPr>
      </p:pic>
    </p:spTree>
    <p:extLst>
      <p:ext uri="{BB962C8B-B14F-4D97-AF65-F5344CB8AC3E}">
        <p14:creationId xmlns:p14="http://schemas.microsoft.com/office/powerpoint/2010/main" val="4184128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anim calcmode="lin" valueType="num">
                                      <p:cBhvr>
                                        <p:cTn id="8" dur="1000" fill="hold"/>
                                        <p:tgtEl>
                                          <p:spTgt spid="65"/>
                                        </p:tgtEl>
                                        <p:attrNameLst>
                                          <p:attrName>ppt_x</p:attrName>
                                        </p:attrNameLst>
                                      </p:cBhvr>
                                      <p:tavLst>
                                        <p:tav tm="0">
                                          <p:val>
                                            <p:strVal val="#ppt_x"/>
                                          </p:val>
                                        </p:tav>
                                        <p:tav tm="100000">
                                          <p:val>
                                            <p:strVal val="#ppt_x"/>
                                          </p:val>
                                        </p:tav>
                                      </p:tavLst>
                                    </p:anim>
                                    <p:anim calcmode="lin" valueType="num">
                                      <p:cBhvr>
                                        <p:cTn id="9" dur="1000" fill="hold"/>
                                        <p:tgtEl>
                                          <p:spTgt spid="6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1000"/>
                                        <p:tgtEl>
                                          <p:spTgt spid="68"/>
                                        </p:tgtEl>
                                      </p:cBhvr>
                                    </p:animEffect>
                                    <p:anim calcmode="lin" valueType="num">
                                      <p:cBhvr>
                                        <p:cTn id="13" dur="1000" fill="hold"/>
                                        <p:tgtEl>
                                          <p:spTgt spid="68"/>
                                        </p:tgtEl>
                                        <p:attrNameLst>
                                          <p:attrName>ppt_x</p:attrName>
                                        </p:attrNameLst>
                                      </p:cBhvr>
                                      <p:tavLst>
                                        <p:tav tm="0">
                                          <p:val>
                                            <p:strVal val="#ppt_x"/>
                                          </p:val>
                                        </p:tav>
                                        <p:tav tm="100000">
                                          <p:val>
                                            <p:strVal val="#ppt_x"/>
                                          </p:val>
                                        </p:tav>
                                      </p:tavLst>
                                    </p:anim>
                                    <p:anim calcmode="lin" valueType="num">
                                      <p:cBhvr>
                                        <p:cTn id="14"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fade">
                                      <p:cBhvr>
                                        <p:cTn id="19" dur="1000"/>
                                        <p:tgtEl>
                                          <p:spTgt spid="66"/>
                                        </p:tgtEl>
                                      </p:cBhvr>
                                    </p:animEffect>
                                    <p:anim calcmode="lin" valueType="num">
                                      <p:cBhvr>
                                        <p:cTn id="20" dur="1000" fill="hold"/>
                                        <p:tgtEl>
                                          <p:spTgt spid="66"/>
                                        </p:tgtEl>
                                        <p:attrNameLst>
                                          <p:attrName>ppt_x</p:attrName>
                                        </p:attrNameLst>
                                      </p:cBhvr>
                                      <p:tavLst>
                                        <p:tav tm="0">
                                          <p:val>
                                            <p:strVal val="#ppt_x"/>
                                          </p:val>
                                        </p:tav>
                                        <p:tav tm="100000">
                                          <p:val>
                                            <p:strVal val="#ppt_x"/>
                                          </p:val>
                                        </p:tav>
                                      </p:tavLst>
                                    </p:anim>
                                    <p:anim calcmode="lin" valueType="num">
                                      <p:cBhvr>
                                        <p:cTn id="21" dur="1000" fill="hold"/>
                                        <p:tgtEl>
                                          <p:spTgt spid="6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fade">
                                      <p:cBhvr>
                                        <p:cTn id="24" dur="1000"/>
                                        <p:tgtEl>
                                          <p:spTgt spid="69"/>
                                        </p:tgtEl>
                                      </p:cBhvr>
                                    </p:animEffect>
                                    <p:anim calcmode="lin" valueType="num">
                                      <p:cBhvr>
                                        <p:cTn id="25" dur="1000" fill="hold"/>
                                        <p:tgtEl>
                                          <p:spTgt spid="69"/>
                                        </p:tgtEl>
                                        <p:attrNameLst>
                                          <p:attrName>ppt_x</p:attrName>
                                        </p:attrNameLst>
                                      </p:cBhvr>
                                      <p:tavLst>
                                        <p:tav tm="0">
                                          <p:val>
                                            <p:strVal val="#ppt_x"/>
                                          </p:val>
                                        </p:tav>
                                        <p:tav tm="100000">
                                          <p:val>
                                            <p:strVal val="#ppt_x"/>
                                          </p:val>
                                        </p:tav>
                                      </p:tavLst>
                                    </p:anim>
                                    <p:anim calcmode="lin" valueType="num">
                                      <p:cBhvr>
                                        <p:cTn id="26"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1000"/>
                                        <p:tgtEl>
                                          <p:spTgt spid="67"/>
                                        </p:tgtEl>
                                      </p:cBhvr>
                                    </p:animEffect>
                                    <p:anim calcmode="lin" valueType="num">
                                      <p:cBhvr>
                                        <p:cTn id="32" dur="1000" fill="hold"/>
                                        <p:tgtEl>
                                          <p:spTgt spid="67"/>
                                        </p:tgtEl>
                                        <p:attrNameLst>
                                          <p:attrName>ppt_x</p:attrName>
                                        </p:attrNameLst>
                                      </p:cBhvr>
                                      <p:tavLst>
                                        <p:tav tm="0">
                                          <p:val>
                                            <p:strVal val="#ppt_x"/>
                                          </p:val>
                                        </p:tav>
                                        <p:tav tm="100000">
                                          <p:val>
                                            <p:strVal val="#ppt_x"/>
                                          </p:val>
                                        </p:tav>
                                      </p:tavLst>
                                    </p:anim>
                                    <p:anim calcmode="lin" valueType="num">
                                      <p:cBhvr>
                                        <p:cTn id="33" dur="1000" fill="hold"/>
                                        <p:tgtEl>
                                          <p:spTgt spid="6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fade">
                                      <p:cBhvr>
                                        <p:cTn id="36" dur="1000"/>
                                        <p:tgtEl>
                                          <p:spTgt spid="61"/>
                                        </p:tgtEl>
                                      </p:cBhvr>
                                    </p:animEffect>
                                    <p:anim calcmode="lin" valueType="num">
                                      <p:cBhvr>
                                        <p:cTn id="37" dur="1000" fill="hold"/>
                                        <p:tgtEl>
                                          <p:spTgt spid="61"/>
                                        </p:tgtEl>
                                        <p:attrNameLst>
                                          <p:attrName>ppt_x</p:attrName>
                                        </p:attrNameLst>
                                      </p:cBhvr>
                                      <p:tavLst>
                                        <p:tav tm="0">
                                          <p:val>
                                            <p:strVal val="#ppt_x"/>
                                          </p:val>
                                        </p:tav>
                                        <p:tav tm="100000">
                                          <p:val>
                                            <p:strVal val="#ppt_x"/>
                                          </p:val>
                                        </p:tav>
                                      </p:tavLst>
                                    </p:anim>
                                    <p:anim calcmode="lin" valueType="num">
                                      <p:cBhvr>
                                        <p:cTn id="38"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8" grpId="0"/>
      <p:bldP spid="66" grpId="0" animBg="1"/>
      <p:bldP spid="69" grpId="0"/>
      <p:bldP spid="67" grpId="0" animBg="1"/>
      <p:bldP spid="61"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192228" y="122326"/>
            <a:ext cx="11494682" cy="641638"/>
          </a:xfrm>
        </p:spPr>
        <p:txBody>
          <a:bodyPr/>
          <a:lstStyle/>
          <a:p>
            <a:r>
              <a:rPr lang="en-US" sz="3600" dirty="0">
                <a:solidFill>
                  <a:schemeClr val="bg1"/>
                </a:solidFill>
              </a:rPr>
              <a:t>SAP business suite, NetWeaver – with HA and DR</a:t>
            </a:r>
            <a:br>
              <a:rPr lang="en-US" sz="4400" dirty="0">
                <a:solidFill>
                  <a:schemeClr val="bg1"/>
                </a:solidFill>
              </a:rPr>
            </a:br>
            <a:endParaRPr lang="en-US" sz="4400" dirty="0">
              <a:solidFill>
                <a:schemeClr val="bg1"/>
              </a:solidFill>
            </a:endParaRPr>
          </a:p>
        </p:txBody>
      </p:sp>
      <p:pic>
        <p:nvPicPr>
          <p:cNvPr id="2" name="Picture 1" descr="Complete solution diagram&#10;&#10;Screenshot of the complete solution diagram as described in the Instructor Notes.">
            <a:extLst>
              <a:ext uri="{FF2B5EF4-FFF2-40B4-BE49-F238E27FC236}">
                <a16:creationId xmlns:a16="http://schemas.microsoft.com/office/drawing/2014/main" id="{D8DE87DF-3D8C-4DC8-A1D1-EE8529037D6A}"/>
              </a:ext>
            </a:extLst>
          </p:cNvPr>
          <p:cNvPicPr>
            <a:picLocks noChangeAspect="1"/>
          </p:cNvPicPr>
          <p:nvPr/>
        </p:nvPicPr>
        <p:blipFill>
          <a:blip r:embed="rId3">
            <a:clrChange>
              <a:clrFrom>
                <a:srgbClr val="0072C6"/>
              </a:clrFrom>
              <a:clrTo>
                <a:srgbClr val="0072C6">
                  <a:alpha val="0"/>
                </a:srgbClr>
              </a:clrTo>
            </a:clrChange>
          </a:blip>
          <a:stretch>
            <a:fillRect/>
          </a:stretch>
        </p:blipFill>
        <p:spPr>
          <a:xfrm>
            <a:off x="734008" y="763964"/>
            <a:ext cx="10904375" cy="6022571"/>
          </a:xfrm>
          <a:prstGeom prst="rect">
            <a:avLst/>
          </a:prstGeom>
          <a:solidFill>
            <a:srgbClr val="0078D7"/>
          </a:solidFill>
        </p:spPr>
      </p:pic>
    </p:spTree>
    <p:extLst>
      <p:ext uri="{BB962C8B-B14F-4D97-AF65-F5344CB8AC3E}">
        <p14:creationId xmlns:p14="http://schemas.microsoft.com/office/powerpoint/2010/main" val="317864487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158240"/>
            <a:ext cx="11494682" cy="896518"/>
          </a:xfrm>
        </p:spPr>
        <p:txBody>
          <a:bodyPr/>
          <a:lstStyle/>
          <a:p>
            <a:r>
              <a:rPr lang="en-US" sz="4400" dirty="0">
                <a:solidFill>
                  <a:schemeClr val="bg1"/>
                </a:solidFill>
              </a:rPr>
              <a:t>Cost estimate assumptions</a:t>
            </a:r>
          </a:p>
        </p:txBody>
      </p:sp>
      <p:sp>
        <p:nvSpPr>
          <p:cNvPr id="6" name="TextBox 5">
            <a:extLst>
              <a:ext uri="{FF2B5EF4-FFF2-40B4-BE49-F238E27FC236}">
                <a16:creationId xmlns:a16="http://schemas.microsoft.com/office/drawing/2014/main" id="{DAA7E4CD-E670-4B11-B1A9-4CD869A2CBA0}"/>
              </a:ext>
            </a:extLst>
          </p:cNvPr>
          <p:cNvSpPr txBox="1"/>
          <p:nvPr/>
        </p:nvSpPr>
        <p:spPr>
          <a:xfrm>
            <a:off x="184463" y="988506"/>
            <a:ext cx="6771863" cy="6340197"/>
          </a:xfrm>
          <a:prstGeom prst="rect">
            <a:avLst/>
          </a:prstGeom>
          <a:noFill/>
        </p:spPr>
        <p:txBody>
          <a:bodyPr wrap="square" rtlCol="0">
            <a:spAutoFit/>
          </a:bodyPr>
          <a:lstStyle/>
          <a:p>
            <a:pPr marL="291436" marR="0" lvl="0"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Included</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Frontend ExpressRoute (customer – Azure VM) 500Mbps</a:t>
            </a:r>
            <a:b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b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 – Microsoft cost</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3TB outbound (Azure VM -&gt; outside)</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SAP ASCS server VMs x 2 nodes x 2 (HA/DR)</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E2s_v3, 2-core, 16GB of RAM, 2.1k SAPS / VM</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Uptime SLA : 99.95%</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SOFS VMs x 2 nodes x 2 (HA/DR)</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E2s_v3, 2-core, 16GB of RAM</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Uptime SLA : 99.95%</a:t>
            </a:r>
          </a:p>
          <a:p>
            <a:pPr marL="757735" lvl="1"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SAP database server VMs x 3 nodes</a:t>
            </a:r>
          </a:p>
          <a:p>
            <a:pPr marL="1224033" lvl="2"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16-core, 128GB of RAM, 17k SAPS / VM</a:t>
            </a:r>
          </a:p>
          <a:p>
            <a:pPr marL="1224033" lvl="2"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4TB SSD Storage / VM</a:t>
            </a:r>
          </a:p>
          <a:p>
            <a:pPr marL="1224033" lvl="2"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Uptime SLA : 99.95%, AlwaysOn sync/async</a:t>
            </a:r>
          </a:p>
          <a:p>
            <a:pPr marL="757735" lvl="1"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3-year reserved instance discount</a:t>
            </a:r>
          </a:p>
          <a:p>
            <a:pPr marL="757735" lvl="1"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Standard-performance ExpressRoute Gateway x 2</a:t>
            </a:r>
          </a:p>
          <a:p>
            <a:pPr marL="757735" lvl="1"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Azure Backup Server VM x 2 with 5TB Storage </a:t>
            </a:r>
          </a:p>
          <a:p>
            <a:pPr marL="1224106" lvl="2"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5-day data/log backup retention (short term)</a:t>
            </a:r>
          </a:p>
          <a:p>
            <a:pPr marL="757735" lvl="1"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Read Access Zone Redundant (RAGRS) Cool Storage : 35TB</a:t>
            </a:r>
          </a:p>
          <a:p>
            <a:pPr marL="1224106" lvl="2"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750GB x (31 days + 12 months) </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endParaRP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83B8810F-87FB-438D-AD28-4F59225A14C7}"/>
              </a:ext>
            </a:extLst>
          </p:cNvPr>
          <p:cNvSpPr txBox="1"/>
          <p:nvPr/>
        </p:nvSpPr>
        <p:spPr>
          <a:xfrm>
            <a:off x="6880818" y="988506"/>
            <a:ext cx="5132383" cy="2185214"/>
          </a:xfrm>
          <a:prstGeom prst="rect">
            <a:avLst/>
          </a:prstGeom>
          <a:noFill/>
          <a:ln w="28575">
            <a:noFill/>
          </a:ln>
        </p:spPr>
        <p:txBody>
          <a:bodyPr wrap="square" rtlCol="0">
            <a:spAutoFit/>
          </a:bodyPr>
          <a:lstStyle/>
          <a:p>
            <a:pPr marL="291436" marR="0" lvl="0"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NOT Included</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Frontend ExpressRoute (customer – Azure VM) 500Mbps – MPLS provider cost</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Software licenses of SAP, SQL Server and Windows Server (use AHUB for Windows)</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Microsoft Premier Support</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Migration SI, Managed Services </a:t>
            </a:r>
          </a:p>
        </p:txBody>
      </p:sp>
    </p:spTree>
    <p:extLst>
      <p:ext uri="{BB962C8B-B14F-4D97-AF65-F5344CB8AC3E}">
        <p14:creationId xmlns:p14="http://schemas.microsoft.com/office/powerpoint/2010/main" val="168858227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68934" y="291112"/>
            <a:ext cx="11494682" cy="896518"/>
          </a:xfrm>
        </p:spPr>
        <p:txBody>
          <a:bodyPr/>
          <a:lstStyle/>
          <a:p>
            <a:r>
              <a:rPr lang="en-US" sz="4400" dirty="0">
                <a:solidFill>
                  <a:schemeClr val="bg1"/>
                </a:solidFill>
              </a:rPr>
              <a:t>Preferred solution cost</a:t>
            </a:r>
          </a:p>
        </p:txBody>
      </p:sp>
      <p:pic>
        <p:nvPicPr>
          <p:cNvPr id="7" name="Picture 6" descr="Microsoft Azure Estimate table&#10;&#10;Screenshot of a detailed Microsoft Azure Estimate table, with service type, custom name, region, description, and estimated cost.">
            <a:extLst>
              <a:ext uri="{FF2B5EF4-FFF2-40B4-BE49-F238E27FC236}">
                <a16:creationId xmlns:a16="http://schemas.microsoft.com/office/drawing/2014/main" id="{A5D63AF1-6C9E-4A97-B9B3-9F6187294B45}"/>
              </a:ext>
            </a:extLst>
          </p:cNvPr>
          <p:cNvPicPr>
            <a:picLocks noChangeAspect="1"/>
          </p:cNvPicPr>
          <p:nvPr/>
        </p:nvPicPr>
        <p:blipFill>
          <a:blip r:embed="rId3"/>
          <a:stretch>
            <a:fillRect/>
          </a:stretch>
        </p:blipFill>
        <p:spPr>
          <a:xfrm>
            <a:off x="347367" y="1066495"/>
            <a:ext cx="11497265" cy="5638756"/>
          </a:xfrm>
          <a:prstGeom prst="rect">
            <a:avLst/>
          </a:prstGeom>
          <a:solidFill>
            <a:schemeClr val="bg1"/>
          </a:solidFill>
        </p:spPr>
      </p:pic>
    </p:spTree>
    <p:extLst>
      <p:ext uri="{BB962C8B-B14F-4D97-AF65-F5344CB8AC3E}">
        <p14:creationId xmlns:p14="http://schemas.microsoft.com/office/powerpoint/2010/main" val="319366650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68934" y="291112"/>
            <a:ext cx="11494682" cy="896518"/>
          </a:xfrm>
        </p:spPr>
        <p:txBody>
          <a:bodyPr/>
          <a:lstStyle/>
          <a:p>
            <a:r>
              <a:rPr lang="en-US" sz="4400" dirty="0">
                <a:solidFill>
                  <a:schemeClr val="bg1"/>
                </a:solidFill>
              </a:rPr>
              <a:t>Preferred solution cost</a:t>
            </a:r>
          </a:p>
        </p:txBody>
      </p:sp>
      <p:pic>
        <p:nvPicPr>
          <p:cNvPr id="4" name="Picture 3" descr="Detailed preferred solution cost table&#10;&#10;Screenshot of a more detailed preferred solution cost table. At the bottom is a Microsoft Excel Worksheet icon.">
            <a:extLst>
              <a:ext uri="{FF2B5EF4-FFF2-40B4-BE49-F238E27FC236}">
                <a16:creationId xmlns:a16="http://schemas.microsoft.com/office/drawing/2014/main" id="{ABC5E450-1518-4632-A90D-47599525BF22}"/>
              </a:ext>
            </a:extLst>
          </p:cNvPr>
          <p:cNvPicPr>
            <a:picLocks noChangeAspect="1"/>
          </p:cNvPicPr>
          <p:nvPr/>
        </p:nvPicPr>
        <p:blipFill>
          <a:blip r:embed="rId4"/>
          <a:stretch>
            <a:fillRect/>
          </a:stretch>
        </p:blipFill>
        <p:spPr>
          <a:xfrm>
            <a:off x="230980" y="1187630"/>
            <a:ext cx="11730039" cy="4232242"/>
          </a:xfrm>
          <a:prstGeom prst="rect">
            <a:avLst/>
          </a:prstGeom>
          <a:solidFill>
            <a:schemeClr val="bg1"/>
          </a:solidFill>
        </p:spPr>
      </p:pic>
      <p:graphicFrame>
        <p:nvGraphicFramePr>
          <p:cNvPr id="5" name="Object 4" descr="Microsoft Excel Worksheet icon&#10;&#10;A Microsoft Excel Worksheet icon displays.">
            <a:extLst>
              <a:ext uri="{FF2B5EF4-FFF2-40B4-BE49-F238E27FC236}">
                <a16:creationId xmlns:a16="http://schemas.microsoft.com/office/drawing/2014/main" id="{FBC06E45-1C1F-4DB4-970A-E0843A41A36B}"/>
              </a:ext>
            </a:extLst>
          </p:cNvPr>
          <p:cNvGraphicFramePr>
            <a:graphicFrameLocks noChangeAspect="1"/>
          </p:cNvGraphicFramePr>
          <p:nvPr>
            <p:extLst>
              <p:ext uri="{D42A27DB-BD31-4B8C-83A1-F6EECF244321}">
                <p14:modId xmlns:p14="http://schemas.microsoft.com/office/powerpoint/2010/main" val="1447278742"/>
              </p:ext>
            </p:extLst>
          </p:nvPr>
        </p:nvGraphicFramePr>
        <p:xfrm>
          <a:off x="5638800" y="5714936"/>
          <a:ext cx="914400" cy="771525"/>
        </p:xfrm>
        <a:graphic>
          <a:graphicData uri="http://schemas.openxmlformats.org/presentationml/2006/ole">
            <mc:AlternateContent xmlns:mc="http://schemas.openxmlformats.org/markup-compatibility/2006">
              <mc:Choice xmlns:v="urn:schemas-microsoft-com:vml" Requires="v">
                <p:oleObj spid="_x0000_s1083" name="Worksheet" showAsIcon="1" r:id="rId5" imgW="914400" imgH="771480" progId="Excel.Sheet.12">
                  <p:embed/>
                </p:oleObj>
              </mc:Choice>
              <mc:Fallback>
                <p:oleObj name="Worksheet" showAsIcon="1" r:id="rId5" imgW="914400" imgH="771480" progId="Excel.Sheet.12">
                  <p:embed/>
                  <p:pic>
                    <p:nvPicPr>
                      <p:cNvPr id="4" name="Object 3"/>
                      <p:cNvPicPr/>
                      <p:nvPr/>
                    </p:nvPicPr>
                    <p:blipFill>
                      <a:blip r:embed="rId6"/>
                      <a:stretch>
                        <a:fillRect/>
                      </a:stretch>
                    </p:blipFill>
                    <p:spPr>
                      <a:xfrm>
                        <a:off x="5638800" y="5714936"/>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222970171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68934" y="291112"/>
            <a:ext cx="11494682" cy="896518"/>
          </a:xfrm>
        </p:spPr>
        <p:txBody>
          <a:bodyPr/>
          <a:lstStyle/>
          <a:p>
            <a:r>
              <a:rPr lang="en-US" sz="4400" dirty="0">
                <a:solidFill>
                  <a:schemeClr val="bg1"/>
                </a:solidFill>
              </a:rPr>
              <a:t>Azure VM design tips</a:t>
            </a:r>
          </a:p>
        </p:txBody>
      </p:sp>
      <p:pic>
        <p:nvPicPr>
          <p:cNvPr id="3" name="Picture 2" descr="Design tips&#10;&#10;Five design tips as described in the Instructor Notes, and a VM icon displa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940" y="1295588"/>
            <a:ext cx="11470669" cy="4628962"/>
          </a:xfrm>
          <a:prstGeom prst="rect">
            <a:avLst/>
          </a:prstGeom>
        </p:spPr>
      </p:pic>
    </p:spTree>
    <p:extLst>
      <p:ext uri="{BB962C8B-B14F-4D97-AF65-F5344CB8AC3E}">
        <p14:creationId xmlns:p14="http://schemas.microsoft.com/office/powerpoint/2010/main" val="324563536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p>
            <a:r>
              <a:rPr lang="en-US" sz="4400" dirty="0">
                <a:solidFill>
                  <a:schemeClr val="bg1"/>
                </a:solidFill>
              </a:rPr>
              <a:t>Customer situation</a:t>
            </a:r>
            <a:endParaRPr lang="en-US" sz="4400" i="1" dirty="0">
              <a:solidFill>
                <a:schemeClr val="bg1"/>
              </a:solidFill>
            </a:endParaRPr>
          </a:p>
        </p:txBody>
      </p:sp>
      <p:sp>
        <p:nvSpPr>
          <p:cNvPr id="3" name="Content Placeholder 2"/>
          <p:cNvSpPr>
            <a:spLocks noGrp="1"/>
          </p:cNvSpPr>
          <p:nvPr>
            <p:ph sz="quarter" idx="10"/>
          </p:nvPr>
        </p:nvSpPr>
        <p:spPr>
          <a:xfrm>
            <a:off x="269239" y="1663947"/>
            <a:ext cx="9696171" cy="5053691"/>
          </a:xfrm>
        </p:spPr>
        <p:txBody>
          <a:bodyPr/>
          <a:lstStyle/>
          <a:p>
            <a:r>
              <a:rPr lang="en-US" sz="2800" dirty="0">
                <a:solidFill>
                  <a:schemeClr val="bg1"/>
                </a:solidFill>
                <a:latin typeface="Segoe UI Semilight" panose="020B0402040204020203" pitchFamily="34" charset="0"/>
                <a:cs typeface="Segoe UI Semilight" panose="020B0402040204020203" pitchFamily="34" charset="0"/>
              </a:rPr>
              <a:t>Contoso Group is a US-based telecommunications company with headquarters in NY.</a:t>
            </a:r>
          </a:p>
          <a:p>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Looking to optimize its IT environment</a:t>
            </a:r>
          </a:p>
          <a:p>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Considering moving some of its on-premises SAP workloads to Azure</a:t>
            </a:r>
          </a:p>
          <a:p>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Goal is to improve agility without compromising </a:t>
            </a:r>
            <a:br>
              <a:rPr lang="en-US" sz="2800" dirty="0">
                <a:solidFill>
                  <a:schemeClr val="bg1"/>
                </a:solidFill>
                <a:latin typeface="Segoe UI Semilight" panose="020B0402040204020203" pitchFamily="34" charset="0"/>
                <a:cs typeface="Segoe UI Semilight" panose="020B0402040204020203" pitchFamily="34" charset="0"/>
              </a:rPr>
            </a:br>
            <a:r>
              <a:rPr lang="en-US" sz="2800" dirty="0">
                <a:solidFill>
                  <a:schemeClr val="bg1"/>
                </a:solidFill>
                <a:latin typeface="Segoe UI Semilight" panose="020B0402040204020203" pitchFamily="34" charset="0"/>
                <a:cs typeface="Segoe UI Semilight" panose="020B0402040204020203" pitchFamily="34" charset="0"/>
              </a:rPr>
              <a:t>availability and performance</a:t>
            </a:r>
          </a:p>
          <a:p>
            <a:endParaRPr lang="en-US" sz="2800" dirty="0">
              <a:solidFill>
                <a:schemeClr val="bg1"/>
              </a:solidFill>
            </a:endParaRPr>
          </a:p>
        </p:txBody>
      </p:sp>
    </p:spTree>
    <p:extLst>
      <p:ext uri="{BB962C8B-B14F-4D97-AF65-F5344CB8AC3E}">
        <p14:creationId xmlns:p14="http://schemas.microsoft.com/office/powerpoint/2010/main" val="213940626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02259" y="272062"/>
            <a:ext cx="11494682" cy="896518"/>
          </a:xfrm>
        </p:spPr>
        <p:txBody>
          <a:bodyPr/>
          <a:lstStyle/>
          <a:p>
            <a:r>
              <a:rPr lang="en-US" sz="4400" dirty="0">
                <a:solidFill>
                  <a:schemeClr val="bg1"/>
                </a:solidFill>
              </a:rPr>
              <a:t>Process to optimize SAP landscape</a:t>
            </a:r>
          </a:p>
        </p:txBody>
      </p:sp>
      <p:pic>
        <p:nvPicPr>
          <p:cNvPr id="2" name="Picture 1" descr="Process cycle&#10;&#10;A process cycle is: Monitor, Re-size, Adjust, and back to Monito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2744" y="1366806"/>
            <a:ext cx="7267062" cy="5114987"/>
          </a:xfrm>
          <a:prstGeom prst="rect">
            <a:avLst/>
          </a:prstGeom>
        </p:spPr>
      </p:pic>
    </p:spTree>
    <p:extLst>
      <p:ext uri="{BB962C8B-B14F-4D97-AF65-F5344CB8AC3E}">
        <p14:creationId xmlns:p14="http://schemas.microsoft.com/office/powerpoint/2010/main" val="402847170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268933" y="223530"/>
            <a:ext cx="11494682" cy="896518"/>
          </a:xfrm>
        </p:spPr>
        <p:txBody>
          <a:bodyPr/>
          <a:lstStyle/>
          <a:p>
            <a:r>
              <a:rPr lang="en-US" sz="4400" dirty="0">
                <a:solidFill>
                  <a:schemeClr val="bg1"/>
                </a:solidFill>
              </a:rPr>
              <a:t>SAP on Azure certifications (Any DB)</a:t>
            </a:r>
          </a:p>
        </p:txBody>
      </p:sp>
      <p:pic>
        <p:nvPicPr>
          <p:cNvPr id="2" name="Picture 1" descr="SAP on Azure certifications table&#10;&#10;A table for SAP any DB lists the SAP products, and their corresponding Guest OS's, Databases, and VM/Server typ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432" y="1234348"/>
            <a:ext cx="11015685" cy="4680677"/>
          </a:xfrm>
          <a:prstGeom prst="rect">
            <a:avLst/>
          </a:prstGeom>
        </p:spPr>
      </p:pic>
      <p:sp>
        <p:nvSpPr>
          <p:cNvPr id="7" name="TextBox 6">
            <a:extLst>
              <a:ext uri="{FF2B5EF4-FFF2-40B4-BE49-F238E27FC236}">
                <a16:creationId xmlns:a16="http://schemas.microsoft.com/office/drawing/2014/main" id="{5E131C03-72DD-42FE-87EA-26BBBD9A03C8}"/>
              </a:ext>
            </a:extLst>
          </p:cNvPr>
          <p:cNvSpPr txBox="1"/>
          <p:nvPr/>
        </p:nvSpPr>
        <p:spPr>
          <a:xfrm>
            <a:off x="167958" y="6337031"/>
            <a:ext cx="11856085" cy="307777"/>
          </a:xfrm>
          <a:prstGeom prst="rect">
            <a:avLst/>
          </a:prstGeom>
          <a:noFill/>
        </p:spPr>
        <p:txBody>
          <a:bodyPr wrap="square" rtlCol="0">
            <a:spAutoFit/>
          </a:bodyPr>
          <a:lstStyle/>
          <a:p>
            <a:pPr algn="ctr" defTabSz="932418">
              <a:defRPr/>
            </a:pPr>
            <a:r>
              <a:rPr lang="en-US" sz="1400" kern="0" dirty="0">
                <a:solidFill>
                  <a:srgbClr val="FFFFFF"/>
                </a:solidFill>
                <a:latin typeface="+mj-lt"/>
              </a:rPr>
              <a:t>(*1) SUSE and Red Hat are certified only with ASE, DB2 and HANA. Oracle Linux is for Oracle. Windows Server is for all databases.  </a:t>
            </a:r>
          </a:p>
        </p:txBody>
      </p:sp>
    </p:spTree>
    <p:extLst>
      <p:ext uri="{BB962C8B-B14F-4D97-AF65-F5344CB8AC3E}">
        <p14:creationId xmlns:p14="http://schemas.microsoft.com/office/powerpoint/2010/main" val="138642261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238438" y="115818"/>
            <a:ext cx="11494682" cy="635757"/>
          </a:xfrm>
        </p:spPr>
        <p:txBody>
          <a:bodyPr/>
          <a:lstStyle/>
          <a:p>
            <a:r>
              <a:rPr lang="en-US" sz="4400" dirty="0">
                <a:solidFill>
                  <a:schemeClr val="bg1"/>
                </a:solidFill>
              </a:rPr>
              <a:t>Qualifying SAP on Azure Opportunities (Any DB) </a:t>
            </a:r>
          </a:p>
        </p:txBody>
      </p:sp>
      <p:pic>
        <p:nvPicPr>
          <p:cNvPr id="2" name="Picture 1" descr="OS/DBMS process workflow.&#10;&#10;A yes/no workflow explains the process for Qualifying SAP on Azure for any DB."/>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870" y="889499"/>
            <a:ext cx="9809314" cy="5968501"/>
          </a:xfrm>
          <a:prstGeom prst="rect">
            <a:avLst/>
          </a:prstGeom>
        </p:spPr>
      </p:pic>
    </p:spTree>
    <p:extLst>
      <p:ext uri="{BB962C8B-B14F-4D97-AF65-F5344CB8AC3E}">
        <p14:creationId xmlns:p14="http://schemas.microsoft.com/office/powerpoint/2010/main" val="44708170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4" name="Title 1"/>
          <p:cNvSpPr>
            <a:spLocks noGrp="1"/>
          </p:cNvSpPr>
          <p:nvPr>
            <p:ph type="title"/>
          </p:nvPr>
        </p:nvSpPr>
        <p:spPr>
          <a:xfrm>
            <a:off x="173212" y="205387"/>
            <a:ext cx="11821564" cy="896518"/>
          </a:xfrm>
        </p:spPr>
        <p:txBody>
          <a:bodyPr/>
          <a:lstStyle/>
          <a:p>
            <a:r>
              <a:rPr lang="en-US" sz="4400" dirty="0">
                <a:solidFill>
                  <a:schemeClr val="bg1"/>
                </a:solidFill>
              </a:rPr>
              <a:t>Modernizing SAP platform on Microsoft Cloud OS</a:t>
            </a:r>
          </a:p>
        </p:txBody>
      </p:sp>
      <p:pic>
        <p:nvPicPr>
          <p:cNvPr id="4" name="Picture 3" descr="Modernizing SAP platform on Microsoft Cloud OS diagram. &#10;&#10;In the modernization diagram, the following items point to Export: SAP on Windows/SQL, SAP on Linux/DB2, SAP on UNIX/Oracle, and SAP on Mainframe/DB2. Import points to the same items on Azure VM. OS/DB independent dump files are between Export and Impor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840" y="1313329"/>
            <a:ext cx="12774840" cy="5114925"/>
          </a:xfrm>
          <a:prstGeom prst="rect">
            <a:avLst/>
          </a:prstGeom>
        </p:spPr>
      </p:pic>
    </p:spTree>
    <p:extLst>
      <p:ext uri="{BB962C8B-B14F-4D97-AF65-F5344CB8AC3E}">
        <p14:creationId xmlns:p14="http://schemas.microsoft.com/office/powerpoint/2010/main" val="328250419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a:spLocks noGrp="1"/>
          </p:cNvSpPr>
          <p:nvPr>
            <p:ph type="title" idx="4294967295"/>
          </p:nvPr>
        </p:nvSpPr>
        <p:spPr>
          <a:xfrm>
            <a:off x="395067" y="75080"/>
            <a:ext cx="11834813" cy="430213"/>
          </a:xfrm>
        </p:spPr>
        <p:txBody>
          <a:bodyPr>
            <a:noAutofit/>
          </a:bodyPr>
          <a:lstStyle/>
          <a:p>
            <a:r>
              <a:rPr lang="en-US" sz="4000" dirty="0">
                <a:solidFill>
                  <a:schemeClr val="bg1"/>
                </a:solidFill>
                <a:cs typeface="Segoe UI Light" panose="020B0502040204020203" pitchFamily="34" charset="0"/>
              </a:rPr>
              <a:t>Azure VM Options for SAP Applications</a:t>
            </a:r>
            <a:endParaRPr lang="en-US" sz="2800" i="1" dirty="0">
              <a:solidFill>
                <a:schemeClr val="bg1"/>
              </a:solidFill>
              <a:cs typeface="Segoe UI Light" panose="020B0502040204020203" pitchFamily="34" charset="0"/>
            </a:endParaRPr>
          </a:p>
        </p:txBody>
      </p:sp>
      <p:pic>
        <p:nvPicPr>
          <p:cNvPr id="7" name="Picture 6" descr="Azure VM Options for SAP Applications table.&#10;&#10;A table of Azure VM Options for SAP Applications displays the information in the Instructor Not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313" y="888979"/>
            <a:ext cx="10933938" cy="5592029"/>
          </a:xfrm>
          <a:prstGeom prst="rect">
            <a:avLst/>
          </a:prstGeom>
        </p:spPr>
      </p:pic>
      <p:sp>
        <p:nvSpPr>
          <p:cNvPr id="6" name="Rectangle 5">
            <a:extLst>
              <a:ext uri="{FF2B5EF4-FFF2-40B4-BE49-F238E27FC236}">
                <a16:creationId xmlns:a16="http://schemas.microsoft.com/office/drawing/2014/main" id="{D90A14AD-94AA-4A24-B643-78C6D6E64FAB}"/>
              </a:ext>
            </a:extLst>
          </p:cNvPr>
          <p:cNvSpPr/>
          <p:nvPr/>
        </p:nvSpPr>
        <p:spPr>
          <a:xfrm>
            <a:off x="0" y="6494322"/>
            <a:ext cx="9124277"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mj-lt"/>
                <a:ea typeface="+mn-ea"/>
                <a:cs typeface="+mn-cs"/>
              </a:rPr>
              <a:t>SAP Note 1928533 and https://docs.microsoft.com/en-us/azure/virtual-machines/windows/sizes-memory</a:t>
            </a:r>
          </a:p>
        </p:txBody>
      </p:sp>
      <p:sp>
        <p:nvSpPr>
          <p:cNvPr id="2" name="TextBox 1">
            <a:extLst>
              <a:ext uri="{FF2B5EF4-FFF2-40B4-BE49-F238E27FC236}">
                <a16:creationId xmlns:a16="http://schemas.microsoft.com/office/drawing/2014/main" id="{A984A932-15A4-467F-8CC5-AAB90C230D94}"/>
              </a:ext>
            </a:extLst>
          </p:cNvPr>
          <p:cNvSpPr txBox="1"/>
          <p:nvPr/>
        </p:nvSpPr>
        <p:spPr>
          <a:xfrm>
            <a:off x="9238594" y="6517405"/>
            <a:ext cx="229065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mj-lt"/>
                <a:ea typeface="+mn-ea"/>
                <a:cs typeface="+mn-cs"/>
              </a:rPr>
              <a:t>Red: certification in roadmap</a:t>
            </a:r>
          </a:p>
        </p:txBody>
      </p:sp>
    </p:spTree>
    <p:extLst>
      <p:ext uri="{BB962C8B-B14F-4D97-AF65-F5344CB8AC3E}">
        <p14:creationId xmlns:p14="http://schemas.microsoft.com/office/powerpoint/2010/main" val="311292161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Benefits</a:t>
            </a:r>
          </a:p>
        </p:txBody>
      </p:sp>
      <p:sp>
        <p:nvSpPr>
          <p:cNvPr id="3" name="Content Placeholder 2"/>
          <p:cNvSpPr>
            <a:spLocks noGrp="1"/>
          </p:cNvSpPr>
          <p:nvPr>
            <p:ph sz="quarter" idx="10"/>
          </p:nvPr>
        </p:nvSpPr>
        <p:spPr>
          <a:xfrm>
            <a:off x="269239" y="1663947"/>
            <a:ext cx="10172338" cy="3709221"/>
          </a:xfrm>
        </p:spPr>
        <p:txBody>
          <a:bodyPr/>
          <a:lstStyle/>
          <a:p>
            <a:pPr>
              <a:spcAft>
                <a:spcPts val="1177"/>
              </a:spcAft>
            </a:pPr>
            <a:r>
              <a:rPr lang="en-US" sz="2800" dirty="0">
                <a:solidFill>
                  <a:srgbClr val="FFFFFF"/>
                </a:solidFill>
                <a:latin typeface="+mj-lt"/>
                <a:cs typeface="Segoe UI Semilight" panose="020B0402040204020203" pitchFamily="34" charset="0"/>
              </a:rPr>
              <a:t>Reduce time to deploy new business processes to have competitive customer offers</a:t>
            </a:r>
          </a:p>
          <a:p>
            <a:pPr>
              <a:spcAft>
                <a:spcPts val="1177"/>
              </a:spcAft>
            </a:pPr>
            <a:r>
              <a:rPr lang="en-US" sz="2800" dirty="0">
                <a:solidFill>
                  <a:srgbClr val="FFFFFF"/>
                </a:solidFill>
                <a:latin typeface="+mj-lt"/>
                <a:cs typeface="Segoe UI Semilight" panose="020B0402040204020203" pitchFamily="34" charset="0"/>
              </a:rPr>
              <a:t>Reduce time required to provision development and test environments</a:t>
            </a:r>
          </a:p>
          <a:p>
            <a:pPr>
              <a:spcAft>
                <a:spcPts val="1177"/>
              </a:spcAft>
            </a:pPr>
            <a:r>
              <a:rPr lang="en-US" sz="2800" dirty="0">
                <a:solidFill>
                  <a:srgbClr val="FFFFFF"/>
                </a:solidFill>
                <a:latin typeface="+mj-lt"/>
                <a:cs typeface="Segoe UI Semilight" panose="020B0402040204020203" pitchFamily="34" charset="0"/>
              </a:rPr>
              <a:t>Manage costs incurred by the development and test environments</a:t>
            </a:r>
          </a:p>
          <a:p>
            <a:pPr>
              <a:spcAft>
                <a:spcPts val="1177"/>
              </a:spcAft>
            </a:pPr>
            <a:r>
              <a:rPr lang="en-US" sz="2800" dirty="0">
                <a:solidFill>
                  <a:srgbClr val="FFFFFF"/>
                </a:solidFill>
                <a:latin typeface="+mj-lt"/>
                <a:cs typeface="Segoe UI Semilight" panose="020B0402040204020203" pitchFamily="34" charset="0"/>
              </a:rPr>
              <a:t>Lower production environment cost</a:t>
            </a:r>
          </a:p>
          <a:p>
            <a:endParaRPr lang="en-US" dirty="0"/>
          </a:p>
        </p:txBody>
      </p:sp>
    </p:spTree>
    <p:extLst>
      <p:ext uri="{BB962C8B-B14F-4D97-AF65-F5344CB8AC3E}">
        <p14:creationId xmlns:p14="http://schemas.microsoft.com/office/powerpoint/2010/main" val="187176551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solution</a:t>
            </a:r>
          </a:p>
        </p:txBody>
      </p:sp>
      <p:sp>
        <p:nvSpPr>
          <p:cNvPr id="3" name="Content Placeholder 2"/>
          <p:cNvSpPr>
            <a:spLocks noGrp="1"/>
          </p:cNvSpPr>
          <p:nvPr>
            <p:ph sz="quarter" idx="10"/>
          </p:nvPr>
        </p:nvSpPr>
        <p:spPr>
          <a:xfrm>
            <a:off x="268935" y="1504717"/>
            <a:ext cx="11494682" cy="6750053"/>
          </a:xfrm>
        </p:spPr>
        <p:txBody>
          <a:bodyPr/>
          <a:lstStyle/>
          <a:p>
            <a:pPr marL="0" indent="0">
              <a:buNone/>
            </a:pPr>
            <a:r>
              <a:rPr lang="en-US" sz="2800" b="1" i="1" dirty="0">
                <a:solidFill>
                  <a:schemeClr val="bg1"/>
                </a:solidFill>
                <a:latin typeface="Segoe UI Semilight" panose="020B0402040204020203" pitchFamily="34" charset="0"/>
                <a:cs typeface="Segoe UI Semilight" panose="020B0402040204020203" pitchFamily="34" charset="0"/>
              </a:rPr>
              <a:t>Architecting a multi-tier SAP solution</a:t>
            </a:r>
          </a:p>
          <a:p>
            <a:pPr marL="0" indent="0">
              <a:buNone/>
            </a:pPr>
            <a:endParaRPr lang="en-US" sz="2800" b="1" i="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b="1" dirty="0">
                <a:solidFill>
                  <a:schemeClr val="bg1"/>
                </a:solidFill>
                <a:latin typeface="Segoe UI Semilight" panose="020B0402040204020203" pitchFamily="34" charset="0"/>
                <a:cs typeface="Segoe UI Semilight" panose="020B0402040204020203" pitchFamily="34" charset="0"/>
              </a:rPr>
              <a:t>Task:  </a:t>
            </a:r>
            <a:r>
              <a:rPr lang="en-US" sz="2400" dirty="0">
                <a:solidFill>
                  <a:schemeClr val="bg1"/>
                </a:solidFill>
                <a:latin typeface="Segoe UI Semilight" panose="020B0402040204020203" pitchFamily="34" charset="0"/>
                <a:cs typeface="Segoe UI Semilight" panose="020B0402040204020203" pitchFamily="34" charset="0"/>
              </a:rPr>
              <a:t>Identify the target Azure region(s) and the number of tiers.</a:t>
            </a:r>
          </a:p>
          <a:p>
            <a:pPr marL="0" indent="0">
              <a:buNone/>
            </a:pPr>
            <a:endParaRPr lang="en-US" sz="24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Answer:  By deploying Azure VMs in two regions (with US East 2 as the primary region and US West 2 as the secondary) we are able to address the Disaster Recovery needs of the customer. From the availability standpoint, one of the first decisions you will need to make is whether you will implement a two-tier or three-tier architecture. Three-tier architecture consists of the presentation tier, the application tier, and the database tier. In the two-tier architecture, application and database tiers are combined together, and run on the same operating system instance. Three-tier architecture is required to provide high availability.</a:t>
            </a:r>
          </a:p>
          <a:p>
            <a:pPr marL="0" indent="0">
              <a:buNone/>
            </a:pPr>
            <a:endParaRPr lang="en-US" sz="2400" dirty="0">
              <a:solidFill>
                <a:schemeClr val="bg1"/>
              </a:solidFill>
            </a:endParaRPr>
          </a:p>
          <a:p>
            <a:pPr lvl="0"/>
            <a:endParaRPr lang="en-US" sz="2400" dirty="0">
              <a:solidFill>
                <a:schemeClr val="bg1"/>
              </a:solidFill>
            </a:endParaRPr>
          </a:p>
          <a:p>
            <a:pPr marL="0" indent="0">
              <a:buNone/>
            </a:pPr>
            <a:r>
              <a:rPr lang="en-US" dirty="0"/>
              <a:t> </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26444283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solution</a:t>
            </a:r>
          </a:p>
        </p:txBody>
      </p:sp>
      <p:sp>
        <p:nvSpPr>
          <p:cNvPr id="3" name="Content Placeholder 2"/>
          <p:cNvSpPr>
            <a:spLocks noGrp="1"/>
          </p:cNvSpPr>
          <p:nvPr>
            <p:ph sz="quarter" idx="10"/>
          </p:nvPr>
        </p:nvSpPr>
        <p:spPr>
          <a:xfrm>
            <a:off x="132079" y="1367092"/>
            <a:ext cx="11810539" cy="7340984"/>
          </a:xfrm>
        </p:spPr>
        <p:txBody>
          <a:bodyPr/>
          <a:lstStyle/>
          <a:p>
            <a:pPr marL="0" indent="0">
              <a:buNone/>
            </a:pPr>
            <a:r>
              <a:rPr lang="en-US" sz="2800" b="1" i="1" dirty="0">
                <a:solidFill>
                  <a:schemeClr val="bg1"/>
                </a:solidFill>
                <a:latin typeface="Segoe UI Semilight" panose="020B0402040204020203" pitchFamily="34" charset="0"/>
                <a:cs typeface="Segoe UI Semilight" panose="020B0402040204020203" pitchFamily="34" charset="0"/>
              </a:rPr>
              <a:t>Architecting network connectivity</a:t>
            </a:r>
          </a:p>
          <a:p>
            <a:pPr marL="0" indent="0">
              <a:buNone/>
            </a:pPr>
            <a:endParaRPr lang="en-US" sz="2800" b="1" i="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Task: Design a hybrid network (at a high-level) that that will allow you to meet all of the customer requirements and support your design for moving the customer to Azure.</a:t>
            </a:r>
          </a:p>
          <a:p>
            <a:pPr marL="0" indent="0">
              <a:buNone/>
            </a:pPr>
            <a:endParaRPr lang="en-US" sz="24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Answer: Use ExpressRoute between the corporate headquarters and two Azure regions that will host the SAP deployment. For development or training scenarios, it might be sufficient to use a site-to-site Virtual Private Network. You can use the online Azure Speed Test to determine the latency you should expect when establishing a site-to-site VPN connection. However, Site-to-Site VPN connections are, at best, limited to 1.25 Gbps and introduce double digit millisecond latencies. For production SAP workloads hosted in Azure, you should consider using ExpressRoute. This allows for establishing a private connection to Azure, providing up to 10 Gbps of bandwidth and lowering latency to a couple of milliseconds. </a:t>
            </a:r>
          </a:p>
          <a:p>
            <a:pPr marL="0" indent="0">
              <a:buNone/>
            </a:pPr>
            <a:endParaRPr lang="en-US" sz="2400" dirty="0">
              <a:solidFill>
                <a:schemeClr val="bg1"/>
              </a:solidFill>
            </a:endParaRPr>
          </a:p>
          <a:p>
            <a:pPr lvl="0"/>
            <a:endParaRPr lang="en-US" sz="2400" dirty="0">
              <a:solidFill>
                <a:schemeClr val="bg1"/>
              </a:solidFill>
            </a:endParaRPr>
          </a:p>
          <a:p>
            <a:pPr marL="0" indent="0">
              <a:buNone/>
            </a:pPr>
            <a:r>
              <a:rPr lang="en-US" dirty="0"/>
              <a:t> </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372033646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solution</a:t>
            </a:r>
          </a:p>
        </p:txBody>
      </p:sp>
      <p:sp>
        <p:nvSpPr>
          <p:cNvPr id="3" name="Content Placeholder 2"/>
          <p:cNvSpPr>
            <a:spLocks noGrp="1"/>
          </p:cNvSpPr>
          <p:nvPr>
            <p:ph sz="quarter" idx="10"/>
          </p:nvPr>
        </p:nvSpPr>
        <p:spPr>
          <a:xfrm>
            <a:off x="188587" y="1572575"/>
            <a:ext cx="12059921" cy="6608476"/>
          </a:xfrm>
        </p:spPr>
        <p:txBody>
          <a:bodyPr/>
          <a:lstStyle/>
          <a:p>
            <a:pPr marL="0" indent="0">
              <a:buNone/>
            </a:pPr>
            <a:r>
              <a:rPr lang="en-US" sz="2800" b="1" i="1" dirty="0">
                <a:solidFill>
                  <a:schemeClr val="bg1"/>
                </a:solidFill>
                <a:latin typeface="Segoe UI Semilight" panose="020B0402040204020203" pitchFamily="34" charset="0"/>
                <a:cs typeface="Segoe UI Semilight" panose="020B0402040204020203" pitchFamily="34" charset="0"/>
              </a:rPr>
              <a:t>Architecting (A)SCS components</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b="1" dirty="0">
                <a:solidFill>
                  <a:schemeClr val="bg1"/>
                </a:solidFill>
                <a:latin typeface="Segoe UI Semilight" panose="020B0402040204020203" pitchFamily="34" charset="0"/>
                <a:cs typeface="Segoe UI Semilight" panose="020B0402040204020203" pitchFamily="34" charset="0"/>
              </a:rPr>
              <a:t>Task:  </a:t>
            </a:r>
            <a:r>
              <a:rPr lang="en-US" sz="2400" dirty="0">
                <a:solidFill>
                  <a:schemeClr val="bg1"/>
                </a:solidFill>
                <a:latin typeface="Segoe UI Semilight" panose="020B0402040204020203" pitchFamily="34" charset="0"/>
                <a:cs typeface="Segoe UI Semilight" panose="020B0402040204020203" pitchFamily="34" charset="0"/>
              </a:rPr>
              <a:t>Design a scalable geo-redundant solution.</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Answer:  By deploying Azure VMs in two regions, we are able to meet the needs of the customer. Scaling of the (A)SCS tier involves increasing or decreasing the size of Azure VMs.  The SAP Central Services Instance is protected by leveraging Window Server Failover Cluster. Windows Server 2016 Scale Out File Server (SOFS) and the Storage Spaces Direct (S2D) enable the creation of a cluster on Azure VMs with the shared disk functionality. This ensures high availability of the messaging service and Enqueue Replication Service components. The SAP Central Service uses the Azure internal load balancer to facilitate failover capability. </a:t>
            </a:r>
          </a:p>
          <a:p>
            <a:pPr marL="0" indent="0">
              <a:buNone/>
            </a:pPr>
            <a:endParaRPr lang="en-US" sz="2400" dirty="0">
              <a:solidFill>
                <a:schemeClr val="bg1"/>
              </a:solidFill>
            </a:endParaRPr>
          </a:p>
          <a:p>
            <a:pPr lvl="0"/>
            <a:endParaRPr lang="en-US" sz="2400" dirty="0">
              <a:solidFill>
                <a:schemeClr val="bg1"/>
              </a:solidFill>
            </a:endParaRPr>
          </a:p>
          <a:p>
            <a:pPr marL="0" indent="0">
              <a:buNone/>
            </a:pPr>
            <a:r>
              <a:rPr lang="en-US" dirty="0"/>
              <a:t> </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25796160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solution</a:t>
            </a:r>
          </a:p>
        </p:txBody>
      </p:sp>
      <p:sp>
        <p:nvSpPr>
          <p:cNvPr id="3" name="Content Placeholder 2"/>
          <p:cNvSpPr>
            <a:spLocks noGrp="1"/>
          </p:cNvSpPr>
          <p:nvPr>
            <p:ph sz="quarter" idx="10"/>
          </p:nvPr>
        </p:nvSpPr>
        <p:spPr>
          <a:xfrm>
            <a:off x="132079" y="1665043"/>
            <a:ext cx="12059921" cy="4872616"/>
          </a:xfrm>
        </p:spPr>
        <p:txBody>
          <a:bodyPr/>
          <a:lstStyle/>
          <a:p>
            <a:pPr marL="0" indent="0">
              <a:buNone/>
            </a:pPr>
            <a:r>
              <a:rPr lang="en-US" sz="2800" b="1" i="1" dirty="0">
                <a:solidFill>
                  <a:schemeClr val="bg1"/>
                </a:solidFill>
                <a:latin typeface="Segoe UI Semilight" panose="020B0402040204020203" pitchFamily="34" charset="0"/>
                <a:cs typeface="Segoe UI Semilight" panose="020B0402040204020203" pitchFamily="34" charset="0"/>
              </a:rPr>
              <a:t>Architecting application components</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b="1" dirty="0">
                <a:solidFill>
                  <a:schemeClr val="bg1"/>
                </a:solidFill>
                <a:latin typeface="Segoe UI Semilight" panose="020B0402040204020203" pitchFamily="34" charset="0"/>
                <a:cs typeface="Segoe UI Semilight" panose="020B0402040204020203" pitchFamily="34" charset="0"/>
              </a:rPr>
              <a:t>Task:  </a:t>
            </a:r>
            <a:r>
              <a:rPr lang="en-US" sz="2400" dirty="0">
                <a:solidFill>
                  <a:schemeClr val="bg1"/>
                </a:solidFill>
                <a:latin typeface="Segoe UI Semilight" panose="020B0402040204020203" pitchFamily="34" charset="0"/>
                <a:cs typeface="Segoe UI Semilight" panose="020B0402040204020203" pitchFamily="34" charset="0"/>
              </a:rPr>
              <a:t>Design a scalable geo-redundant solution.</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Answer: Scaling of the application tier can be accomplished by deploying additional application servers (AAS) to supplement the Primary Application Server.  The HTTP(S) load balancing is handled by the SAP Web Dispatcher hosted on an Azure VM. The SAP Logon load balancing is handled by the SCS message server.</a:t>
            </a:r>
          </a:p>
          <a:p>
            <a:pPr lvl="0"/>
            <a:endParaRPr lang="en-US" sz="2400" dirty="0">
              <a:solidFill>
                <a:schemeClr val="bg1"/>
              </a:solidFill>
            </a:endParaRPr>
          </a:p>
          <a:p>
            <a:pPr marL="0" indent="0">
              <a:buNone/>
            </a:pPr>
            <a:r>
              <a:rPr lang="en-US" dirty="0"/>
              <a:t> </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24419162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7" y="1663947"/>
            <a:ext cx="10608559" cy="5170646"/>
          </a:xfrm>
        </p:spPr>
        <p:txBody>
          <a:bodyPr/>
          <a:lstStyle/>
          <a:p>
            <a:r>
              <a:rPr lang="en-US" sz="2800" dirty="0">
                <a:solidFill>
                  <a:schemeClr val="bg1"/>
                </a:solidFill>
                <a:latin typeface="Segoe UI Semilight" panose="020B0402040204020203" pitchFamily="34" charset="0"/>
                <a:cs typeface="Segoe UI Semilight" panose="020B0402040204020203" pitchFamily="34" charset="0"/>
              </a:rPr>
              <a:t>Contoso Group maintains on-premises deployments of SAP Business Suite on Windows Server 2012 R2 with a SQL Server 2014 Database in its US-based data center.</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IT challenges include:</a:t>
            </a:r>
          </a:p>
          <a:p>
            <a:pPr lvl="1"/>
            <a:r>
              <a:rPr lang="en-US" sz="2400" dirty="0">
                <a:solidFill>
                  <a:schemeClr val="bg1"/>
                </a:solidFill>
                <a:latin typeface="Segoe UI Semilight" panose="020B0402040204020203" pitchFamily="34" charset="0"/>
                <a:cs typeface="Segoe UI Semilight" panose="020B0402040204020203" pitchFamily="34" charset="0"/>
              </a:rPr>
              <a:t>Keeping up with the pace of business because of the time it takes to move through development and testing phases and implement new business processes into production.</a:t>
            </a:r>
          </a:p>
          <a:p>
            <a:pPr lvl="1"/>
            <a:r>
              <a:rPr lang="en-US" sz="2400" dirty="0">
                <a:solidFill>
                  <a:schemeClr val="bg1"/>
                </a:solidFill>
                <a:latin typeface="Segoe UI Semilight" panose="020B0402040204020203" pitchFamily="34" charset="0"/>
                <a:cs typeface="Segoe UI Semilight" panose="020B0402040204020203" pitchFamily="34" charset="0"/>
              </a:rPr>
              <a:t>Scaling production workloads to meet business needs.</a:t>
            </a:r>
          </a:p>
          <a:p>
            <a:pPr lvl="1"/>
            <a:r>
              <a:rPr lang="en-US" sz="2400" dirty="0">
                <a:solidFill>
                  <a:schemeClr val="bg1"/>
                </a:solidFill>
                <a:latin typeface="Segoe UI Semilight" panose="020B0402040204020203" pitchFamily="34" charset="0"/>
                <a:cs typeface="Segoe UI Semilight" panose="020B0402040204020203" pitchFamily="34" charset="0"/>
              </a:rPr>
              <a:t>Provisioning a test environment that matches production.</a:t>
            </a:r>
          </a:p>
          <a:p>
            <a:pPr lvl="1"/>
            <a:r>
              <a:rPr lang="en-US" sz="2400" dirty="0">
                <a:solidFill>
                  <a:schemeClr val="bg1"/>
                </a:solidFill>
                <a:latin typeface="Segoe UI Semilight" panose="020B0402040204020203" pitchFamily="34" charset="0"/>
                <a:cs typeface="Segoe UI Semilight" panose="020B0402040204020203" pitchFamily="34" charset="0"/>
              </a:rPr>
              <a:t>Providing high availability and disaster recovery capabilities for production workloads.</a:t>
            </a:r>
          </a:p>
          <a:p>
            <a:pPr marL="0" indent="0">
              <a:buNone/>
            </a:pPr>
            <a:endParaRPr lang="en-US" sz="2000" dirty="0">
              <a:solidFill>
                <a:schemeClr val="bg1"/>
              </a:solidFill>
            </a:endParaRPr>
          </a:p>
        </p:txBody>
      </p:sp>
    </p:spTree>
    <p:extLst>
      <p:ext uri="{BB962C8B-B14F-4D97-AF65-F5344CB8AC3E}">
        <p14:creationId xmlns:p14="http://schemas.microsoft.com/office/powerpoint/2010/main" val="111466052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solution</a:t>
            </a:r>
          </a:p>
        </p:txBody>
      </p:sp>
      <p:sp>
        <p:nvSpPr>
          <p:cNvPr id="3" name="Content Placeholder 2"/>
          <p:cNvSpPr>
            <a:spLocks noGrp="1"/>
          </p:cNvSpPr>
          <p:nvPr>
            <p:ph sz="quarter" idx="10"/>
          </p:nvPr>
        </p:nvSpPr>
        <p:spPr>
          <a:xfrm>
            <a:off x="132079" y="1613672"/>
            <a:ext cx="12059921" cy="5869812"/>
          </a:xfrm>
        </p:spPr>
        <p:txBody>
          <a:bodyPr/>
          <a:lstStyle/>
          <a:p>
            <a:pPr marL="0" indent="0">
              <a:buNone/>
            </a:pPr>
            <a:r>
              <a:rPr lang="en-US" sz="2800" b="1" i="1" dirty="0">
                <a:solidFill>
                  <a:schemeClr val="bg1"/>
                </a:solidFill>
                <a:latin typeface="Segoe UI Semilight" panose="020B0402040204020203" pitchFamily="34" charset="0"/>
                <a:cs typeface="Segoe UI Semilight" panose="020B0402040204020203" pitchFamily="34" charset="0"/>
              </a:rPr>
              <a:t>Architecting database components</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b="1" dirty="0">
                <a:solidFill>
                  <a:schemeClr val="bg1"/>
                </a:solidFill>
                <a:latin typeface="Segoe UI Semilight" panose="020B0402040204020203" pitchFamily="34" charset="0"/>
                <a:cs typeface="Segoe UI Semilight" panose="020B0402040204020203" pitchFamily="34" charset="0"/>
              </a:rPr>
              <a:t>Task:  </a:t>
            </a:r>
            <a:r>
              <a:rPr lang="en-US" sz="2400" dirty="0">
                <a:solidFill>
                  <a:schemeClr val="bg1"/>
                </a:solidFill>
                <a:latin typeface="Segoe UI Semilight" panose="020B0402040204020203" pitchFamily="34" charset="0"/>
                <a:cs typeface="Segoe UI Semilight" panose="020B0402040204020203" pitchFamily="34" charset="0"/>
              </a:rPr>
              <a:t>Design a resilient and scalable SQL Server backend configured to span geographically distributed datacenters.</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Answer: Scaling of the database tier involves increasing or decreasing the size of Azure VMs. For Microsoft SQL Server, we use AlwaysOn Availability Group (AG) built on top of the Windows Server Failover Clustering and take advantage of the Cloud Witness quorum to eliminate the dependency on a shared disk or a file share. Azure internal load balancer represents the listener of the SQL Server AlwaysOn Availability Group containing the SAP database.</a:t>
            </a:r>
          </a:p>
          <a:p>
            <a:pPr lvl="0"/>
            <a:endParaRPr lang="en-US" sz="2400" dirty="0">
              <a:solidFill>
                <a:schemeClr val="bg1"/>
              </a:solidFill>
            </a:endParaRPr>
          </a:p>
          <a:p>
            <a:pPr marL="0" indent="0">
              <a:buNone/>
            </a:pPr>
            <a:r>
              <a:rPr lang="en-US" dirty="0"/>
              <a:t> </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20673734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objections handling</a:t>
            </a:r>
          </a:p>
        </p:txBody>
      </p:sp>
      <p:sp>
        <p:nvSpPr>
          <p:cNvPr id="3" name="Content Placeholder 2"/>
          <p:cNvSpPr>
            <a:spLocks noGrp="1"/>
          </p:cNvSpPr>
          <p:nvPr>
            <p:ph sz="quarter" idx="10"/>
          </p:nvPr>
        </p:nvSpPr>
        <p:spPr>
          <a:xfrm>
            <a:off x="268934" y="1218716"/>
            <a:ext cx="11803796" cy="6000104"/>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 </a:t>
            </a:r>
          </a:p>
          <a:p>
            <a:pPr marL="0" lvl="0" indent="0">
              <a:buNone/>
            </a:pPr>
            <a:r>
              <a:rPr lang="en-US" sz="2400" dirty="0">
                <a:solidFill>
                  <a:schemeClr val="bg1"/>
                </a:solidFill>
                <a:latin typeface="Segoe UI Semilight" panose="020B0402040204020203" pitchFamily="34" charset="0"/>
                <a:cs typeface="Segoe UI Semilight" panose="020B0402040204020203" pitchFamily="34" charset="0"/>
              </a:rPr>
              <a:t>If I have already paid for my hardware to run my dev/test environment, how am I getting any cost savings by moving it to Azure?</a:t>
            </a:r>
          </a:p>
          <a:p>
            <a:pPr marL="0" indent="0">
              <a:buNone/>
            </a:pPr>
            <a:endParaRPr lang="en-US" sz="12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Potential answer</a:t>
            </a:r>
          </a:p>
          <a:p>
            <a:pPr marL="0" indent="0">
              <a:buNone/>
            </a:pPr>
            <a:r>
              <a:rPr lang="en-US" sz="2200" dirty="0">
                <a:solidFill>
                  <a:schemeClr val="bg1"/>
                </a:solidFill>
                <a:latin typeface="Segoe UI Semilight" panose="020B0402040204020203" pitchFamily="34" charset="0"/>
                <a:cs typeface="Segoe UI Semilight" panose="020B0402040204020203" pitchFamily="34" charset="0"/>
              </a:rPr>
              <a:t>A Global audit, tax and consulting company reduced TCO by 40-75% by hosting SAP systems on Azure and turning off unused resources. A global snack food company reduced TCO by 40-75% by moving 126 legacy SAP systems on Azure. A medical supply company reduced TCO by 50% by moving SAP training environment to Azure. </a:t>
            </a:r>
          </a:p>
          <a:p>
            <a:pPr marL="0" indent="0">
              <a:buNone/>
            </a:pPr>
            <a:endParaRPr lang="en-US" sz="105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200" dirty="0">
                <a:solidFill>
                  <a:schemeClr val="bg1"/>
                </a:solidFill>
                <a:latin typeface="Segoe UI Semilight" panose="020B0402040204020203" pitchFamily="34" charset="0"/>
                <a:cs typeface="Segoe UI Semilight" panose="020B0402040204020203" pitchFamily="34" charset="0"/>
              </a:rPr>
              <a:t>Use the TCO tool (http://aka.ms/azuretco) to uncover all categories of potential cost savings (e.g., hardware, software, maintenance, admin, power, facility).</a:t>
            </a:r>
          </a:p>
          <a:p>
            <a:pPr marL="0" indent="0">
              <a:buNone/>
            </a:pPr>
            <a:endParaRPr lang="en-US" sz="105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200" dirty="0">
                <a:solidFill>
                  <a:schemeClr val="bg1"/>
                </a:solidFill>
                <a:latin typeface="Segoe UI Semilight" panose="020B0402040204020203" pitchFamily="34" charset="0"/>
                <a:cs typeface="Segoe UI Semilight" panose="020B0402040204020203" pitchFamily="34" charset="0"/>
              </a:rPr>
              <a:t>Because of the large scale of Microsoft datacenters, we realize ongoing cost efficiencies that we have been passing to customers in the form of price cuts. </a:t>
            </a:r>
          </a:p>
          <a:p>
            <a:pPr marL="0" indent="0">
              <a:buNone/>
            </a:pPr>
            <a:endParaRPr lang="en-US" sz="11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200" dirty="0">
                <a:solidFill>
                  <a:schemeClr val="bg1"/>
                </a:solidFill>
                <a:latin typeface="Segoe UI Semilight" panose="020B0402040204020203" pitchFamily="34" charset="0"/>
                <a:cs typeface="Segoe UI Semilight" panose="020B0402040204020203" pitchFamily="34" charset="0"/>
              </a:rPr>
              <a:t>For very large customers, highlight other benefits (e.g., agility, focus) of using Azure. </a:t>
            </a:r>
          </a:p>
          <a:p>
            <a:pPr marL="0" indent="0">
              <a:buNone/>
            </a:pPr>
            <a:endParaRPr lang="en-US" sz="2400" dirty="0">
              <a:solidFill>
                <a:schemeClr val="bg1"/>
              </a:solidFill>
            </a:endParaRPr>
          </a:p>
        </p:txBody>
      </p:sp>
    </p:spTree>
    <p:extLst>
      <p:ext uri="{BB962C8B-B14F-4D97-AF65-F5344CB8AC3E}">
        <p14:creationId xmlns:p14="http://schemas.microsoft.com/office/powerpoint/2010/main" val="2015943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objections handling</a:t>
            </a:r>
          </a:p>
        </p:txBody>
      </p:sp>
      <p:sp>
        <p:nvSpPr>
          <p:cNvPr id="3" name="Content Placeholder 2"/>
          <p:cNvSpPr>
            <a:spLocks noGrp="1"/>
          </p:cNvSpPr>
          <p:nvPr>
            <p:ph sz="quarter" idx="10"/>
          </p:nvPr>
        </p:nvSpPr>
        <p:spPr>
          <a:xfrm>
            <a:off x="269239" y="1663947"/>
            <a:ext cx="10757098" cy="5096780"/>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 </a:t>
            </a:r>
          </a:p>
          <a:p>
            <a:pPr marL="0" lvl="0" indent="0">
              <a:buNone/>
            </a:pPr>
            <a:r>
              <a:rPr lang="en-US" sz="2400" dirty="0">
                <a:solidFill>
                  <a:schemeClr val="bg1"/>
                </a:solidFill>
                <a:latin typeface="Segoe UI Semilight" panose="020B0402040204020203" pitchFamily="34" charset="0"/>
                <a:cs typeface="Segoe UI Semilight" panose="020B0402040204020203" pitchFamily="34" charset="0"/>
              </a:rPr>
              <a:t>What if I need my cloud resources to access on-premises resources?</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Microsoft supports a hybrid solution with symmetry between on-premises applications and those on the public cloud.  </a:t>
            </a:r>
          </a:p>
          <a:p>
            <a:pPr marL="0" indent="0">
              <a:buNone/>
            </a:pPr>
            <a:endParaRPr lang="en-US" sz="24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Windows Azure Virtual Network allows customers to create a logically isolated section in Azure and securely connect it to their on-premises datacenter.  </a:t>
            </a:r>
          </a:p>
          <a:p>
            <a:pPr marL="0" indent="0">
              <a:buNone/>
            </a:pPr>
            <a:endParaRPr lang="en-US" sz="24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If customer needs dedicated connectivity, talk to them about ExpressRoute. </a:t>
            </a:r>
          </a:p>
          <a:p>
            <a:pPr marL="0" indent="0">
              <a:buNone/>
            </a:pPr>
            <a:endParaRPr lang="en-US" sz="2800" dirty="0">
              <a:solidFill>
                <a:schemeClr val="bg1"/>
              </a:solidFill>
            </a:endParaRPr>
          </a:p>
        </p:txBody>
      </p:sp>
    </p:spTree>
    <p:extLst>
      <p:ext uri="{BB962C8B-B14F-4D97-AF65-F5344CB8AC3E}">
        <p14:creationId xmlns:p14="http://schemas.microsoft.com/office/powerpoint/2010/main" val="32651722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1000"/>
                                        <p:tgtEl>
                                          <p:spTgt spid="3">
                                            <p:txEl>
                                              <p:pRg st="4" end="4"/>
                                            </p:txEl>
                                          </p:spTgt>
                                        </p:tgtEl>
                                      </p:cBhvr>
                                    </p:animEffect>
                                    <p:anim calcmode="lin" valueType="num">
                                      <p:cBhvr>
                                        <p:cTn id="2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1000"/>
                                        <p:tgtEl>
                                          <p:spTgt spid="3">
                                            <p:txEl>
                                              <p:pRg st="6" end="6"/>
                                            </p:txEl>
                                          </p:spTgt>
                                        </p:tgtEl>
                                      </p:cBhvr>
                                    </p:animEffect>
                                    <p:anim calcmode="lin" valueType="num">
                                      <p:cBhvr>
                                        <p:cTn id="3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1000"/>
                                        <p:tgtEl>
                                          <p:spTgt spid="3">
                                            <p:txEl>
                                              <p:pRg st="8" end="8"/>
                                            </p:txEl>
                                          </p:spTgt>
                                        </p:tgtEl>
                                      </p:cBhvr>
                                    </p:animEffect>
                                    <p:anim calcmode="lin" valueType="num">
                                      <p:cBhvr>
                                        <p:cTn id="41"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objections handling</a:t>
            </a:r>
          </a:p>
        </p:txBody>
      </p:sp>
      <p:sp>
        <p:nvSpPr>
          <p:cNvPr id="3" name="Content Placeholder 2"/>
          <p:cNvSpPr>
            <a:spLocks noGrp="1"/>
          </p:cNvSpPr>
          <p:nvPr>
            <p:ph sz="quarter" idx="10"/>
          </p:nvPr>
        </p:nvSpPr>
        <p:spPr>
          <a:xfrm>
            <a:off x="269238" y="1663947"/>
            <a:ext cx="11085605" cy="4290405"/>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a:t>
            </a:r>
          </a:p>
          <a:p>
            <a:pPr marL="0" lvl="0" indent="0">
              <a:buNone/>
            </a:pPr>
            <a:r>
              <a:rPr lang="en-US" sz="2400" dirty="0">
                <a:solidFill>
                  <a:schemeClr val="bg1"/>
                </a:solidFill>
                <a:latin typeface="Segoe UI Semilight" panose="020B0402040204020203" pitchFamily="34" charset="0"/>
                <a:cs typeface="Segoe UI Semilight" panose="020B0402040204020203" pitchFamily="34" charset="0"/>
              </a:rPr>
              <a:t>Will Azure meet our security and compliance requirements? </a:t>
            </a: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 </a:t>
            </a: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Microsoft policy is to be the most transparent about security and compliance policies, procedures, and certifications on the public facing Azure Trust Center.</a:t>
            </a:r>
          </a:p>
          <a:p>
            <a:pPr marL="0" indent="0">
              <a:buNone/>
            </a:pPr>
            <a:endParaRPr lang="en-US" sz="24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Dev/Test workload usually has limited security/compliance requirements. </a:t>
            </a:r>
          </a:p>
          <a:p>
            <a:pPr marL="0" indent="0">
              <a:buNone/>
            </a:pPr>
            <a:endParaRPr lang="en-US" sz="24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Encourage the customer to visit our Azure data centers.  </a:t>
            </a:r>
          </a:p>
        </p:txBody>
      </p:sp>
    </p:spTree>
    <p:extLst>
      <p:ext uri="{BB962C8B-B14F-4D97-AF65-F5344CB8AC3E}">
        <p14:creationId xmlns:p14="http://schemas.microsoft.com/office/powerpoint/2010/main" val="1657978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1000"/>
                                        <p:tgtEl>
                                          <p:spTgt spid="3">
                                            <p:txEl>
                                              <p:pRg st="8" end="8"/>
                                            </p:txEl>
                                          </p:spTgt>
                                        </p:tgtEl>
                                      </p:cBhvr>
                                    </p:animEffect>
                                    <p:anim calcmode="lin" valueType="num">
                                      <p:cBhvr>
                                        <p:cTn id="2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8" end="8"/>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1000"/>
                                        <p:tgtEl>
                                          <p:spTgt spid="3">
                                            <p:txEl>
                                              <p:pRg st="6" end="6"/>
                                            </p:txEl>
                                          </p:spTgt>
                                        </p:tgtEl>
                                      </p:cBhvr>
                                    </p:animEffect>
                                    <p:anim calcmode="lin" valueType="num">
                                      <p:cBhvr>
                                        <p:cTn id="3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objections handling</a:t>
            </a:r>
          </a:p>
        </p:txBody>
      </p:sp>
      <p:sp>
        <p:nvSpPr>
          <p:cNvPr id="3" name="Content Placeholder 2"/>
          <p:cNvSpPr>
            <a:spLocks noGrp="1"/>
          </p:cNvSpPr>
          <p:nvPr>
            <p:ph sz="quarter" idx="10"/>
          </p:nvPr>
        </p:nvSpPr>
        <p:spPr>
          <a:xfrm>
            <a:off x="269239" y="1663947"/>
            <a:ext cx="10757098" cy="5170646"/>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a:t>
            </a:r>
          </a:p>
          <a:p>
            <a:pPr marL="0" lvl="0" indent="0">
              <a:buNone/>
            </a:pPr>
            <a:r>
              <a:rPr lang="en-US" sz="2400" dirty="0">
                <a:solidFill>
                  <a:schemeClr val="bg1"/>
                </a:solidFill>
                <a:latin typeface="Segoe UI Semilight" panose="020B0402040204020203" pitchFamily="34" charset="0"/>
                <a:cs typeface="Segoe UI Semilight" panose="020B0402040204020203" pitchFamily="34" charset="0"/>
              </a:rPr>
              <a:t>Do I have to pay for resources when they are stopped?</a:t>
            </a:r>
          </a:p>
          <a:p>
            <a:pPr marL="0" lvl="0" indent="0">
              <a:buNone/>
            </a:pPr>
            <a:r>
              <a:rPr lang="en-US" sz="2800" dirty="0">
                <a:solidFill>
                  <a:schemeClr val="bg1"/>
                </a:solidFill>
                <a:latin typeface="Segoe UI Semilight" panose="020B0402040204020203" pitchFamily="34" charset="0"/>
                <a:cs typeface="Segoe UI Semilight" panose="020B0402040204020203" pitchFamily="34" charset="0"/>
              </a:rPr>
              <a:t> </a:t>
            </a: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Yes, the VM must be deallocated before the charges cease.  If the VM is stopped, it will continue to incur charges. </a:t>
            </a: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 </a:t>
            </a: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Deallocating does not mean deleting the VM as it still exists in storage.</a:t>
            </a: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  </a:t>
            </a: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You will still incur storage charge even if the VM is deallocated.</a:t>
            </a:r>
          </a:p>
          <a:p>
            <a:pPr marL="0" indent="0">
              <a:buNone/>
            </a:pPr>
            <a:endParaRPr lang="en-US" sz="2400" dirty="0">
              <a:solidFill>
                <a:schemeClr val="bg1"/>
              </a:solidFill>
              <a:latin typeface="Segoe UI Semilight" panose="020B0402040204020203" pitchFamily="34" charset="0"/>
              <a:cs typeface="Segoe UI Semilight" panose="020B0402040204020203" pitchFamily="34" charset="0"/>
            </a:endParaRPr>
          </a:p>
          <a:p>
            <a:pPr marL="0" indent="0">
              <a:buNone/>
            </a:pPr>
            <a:endParaRPr lang="en-US" sz="2800" dirty="0">
              <a:solidFill>
                <a:schemeClr val="bg1"/>
              </a:solidFill>
            </a:endParaRPr>
          </a:p>
        </p:txBody>
      </p:sp>
    </p:spTree>
    <p:extLst>
      <p:ext uri="{BB962C8B-B14F-4D97-AF65-F5344CB8AC3E}">
        <p14:creationId xmlns:p14="http://schemas.microsoft.com/office/powerpoint/2010/main" val="4265464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1000"/>
                                        <p:tgtEl>
                                          <p:spTgt spid="3">
                                            <p:txEl>
                                              <p:pRg st="6" end="6"/>
                                            </p:txEl>
                                          </p:spTgt>
                                        </p:tgtEl>
                                      </p:cBhvr>
                                    </p:animEffect>
                                    <p:anim calcmode="lin" valueType="num">
                                      <p:cBhvr>
                                        <p:cTn id="4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fade">
                                      <p:cBhvr>
                                        <p:cTn id="44" dur="1000"/>
                                        <p:tgtEl>
                                          <p:spTgt spid="3">
                                            <p:txEl>
                                              <p:pRg st="7" end="7"/>
                                            </p:txEl>
                                          </p:spTgt>
                                        </p:tgtEl>
                                      </p:cBhvr>
                                    </p:animEffect>
                                    <p:anim calcmode="lin" valueType="num">
                                      <p:cBhvr>
                                        <p:cTn id="45"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fade">
                                      <p:cBhvr>
                                        <p:cTn id="49" dur="1000"/>
                                        <p:tgtEl>
                                          <p:spTgt spid="3">
                                            <p:txEl>
                                              <p:pRg st="8" end="8"/>
                                            </p:txEl>
                                          </p:spTgt>
                                        </p:tgtEl>
                                      </p:cBhvr>
                                    </p:animEffect>
                                    <p:anim calcmode="lin" valueType="num">
                                      <p:cBhvr>
                                        <p:cTn id="50"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objections handling</a:t>
            </a:r>
          </a:p>
        </p:txBody>
      </p:sp>
      <p:sp>
        <p:nvSpPr>
          <p:cNvPr id="3" name="Content Placeholder 2"/>
          <p:cNvSpPr>
            <a:spLocks noGrp="1"/>
          </p:cNvSpPr>
          <p:nvPr>
            <p:ph sz="quarter" idx="10"/>
          </p:nvPr>
        </p:nvSpPr>
        <p:spPr>
          <a:xfrm>
            <a:off x="269239" y="1663947"/>
            <a:ext cx="10757098" cy="3736407"/>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a:t>
            </a:r>
          </a:p>
          <a:p>
            <a:pPr marL="0" lvl="0" indent="0">
              <a:buNone/>
            </a:pPr>
            <a:r>
              <a:rPr lang="en-US" sz="2400" dirty="0">
                <a:solidFill>
                  <a:schemeClr val="bg1"/>
                </a:solidFill>
                <a:latin typeface="Segoe UI Semilight" panose="020B0402040204020203" pitchFamily="34" charset="0"/>
                <a:cs typeface="Segoe UI Semilight" panose="020B0402040204020203" pitchFamily="34" charset="0"/>
              </a:rPr>
              <a:t>Can I automate the shut down at periodic times of day?</a:t>
            </a: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 </a:t>
            </a: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Yes, this functionality is available directly from the Azure platform without the need for a custom solution. In addition, the customer can use Azure Automation runbooks or custom Azure PowerShell and Azure CLI scripts to start Azure VMs on as needed basis.</a:t>
            </a:r>
          </a:p>
          <a:p>
            <a:pPr marL="0" indent="0">
              <a:buNone/>
            </a:pPr>
            <a:endParaRPr lang="en-US" sz="2400" dirty="0">
              <a:solidFill>
                <a:schemeClr val="bg1"/>
              </a:solidFill>
            </a:endParaRPr>
          </a:p>
        </p:txBody>
      </p:sp>
    </p:spTree>
    <p:extLst>
      <p:ext uri="{BB962C8B-B14F-4D97-AF65-F5344CB8AC3E}">
        <p14:creationId xmlns:p14="http://schemas.microsoft.com/office/powerpoint/2010/main" val="1700047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quote</a:t>
            </a:r>
          </a:p>
        </p:txBody>
      </p:sp>
      <p:sp>
        <p:nvSpPr>
          <p:cNvPr id="3" name="TextBox 2"/>
          <p:cNvSpPr txBox="1"/>
          <p:nvPr/>
        </p:nvSpPr>
        <p:spPr>
          <a:xfrm>
            <a:off x="650488" y="1350603"/>
            <a:ext cx="11313788" cy="4156795"/>
          </a:xfrm>
          <a:prstGeom prst="rect">
            <a:avLst/>
          </a:prstGeom>
          <a:noFill/>
        </p:spPr>
        <p:txBody>
          <a:bodyPr wrap="square" lIns="134471" tIns="107577" rIns="134471" bIns="107577" rtlCol="0">
            <a:spAutoFit/>
          </a:bodyPr>
          <a:lstStyle/>
          <a:p>
            <a:r>
              <a:rPr lang="en-US" sz="3200" i="1" dirty="0">
                <a:solidFill>
                  <a:srgbClr val="FFFFFF"/>
                </a:solidFill>
                <a:latin typeface="Segoe UI Semilight" panose="020B0402040204020203" pitchFamily="34" charset="0"/>
                <a:cs typeface="Segoe UI Semilight" panose="020B0402040204020203" pitchFamily="34" charset="0"/>
              </a:rPr>
              <a:t>“Azure has introduced new opportunities in regard to quickly provisioning development and user acceptance testing environments for our various SAP workloads. It also provided high availability and disaster recovery capabilities for our production environment at a very reasonable price.”</a:t>
            </a:r>
          </a:p>
          <a:p>
            <a:endParaRPr lang="en-US" sz="3200" dirty="0">
              <a:solidFill>
                <a:schemeClr val="bg1"/>
              </a:solidFill>
              <a:latin typeface="Segoe UI Semilight" panose="020B0402040204020203" pitchFamily="34" charset="0"/>
              <a:cs typeface="Segoe UI Semilight" panose="020B0402040204020203" pitchFamily="34" charset="0"/>
            </a:endParaRPr>
          </a:p>
          <a:p>
            <a:r>
              <a:rPr lang="en-US" sz="2800" dirty="0">
                <a:solidFill>
                  <a:srgbClr val="FFFFFF"/>
                </a:solidFill>
                <a:latin typeface="Segoe UI Semilight" panose="020B0402040204020203" pitchFamily="34" charset="0"/>
                <a:cs typeface="Segoe UI Semilight" panose="020B0402040204020203" pitchFamily="34" charset="0"/>
              </a:rPr>
              <a:t>Andrew Cross, CIO, </a:t>
            </a:r>
            <a:r>
              <a:rPr lang="en-US" sz="2800" dirty="0">
                <a:solidFill>
                  <a:schemeClr val="bg1"/>
                </a:solidFill>
                <a:latin typeface="Segoe UI Semilight" panose="020B0402040204020203" pitchFamily="34" charset="0"/>
                <a:cs typeface="Segoe UI Semilight" panose="020B0402040204020203" pitchFamily="34" charset="0"/>
              </a:rPr>
              <a:t>Contoso Group </a:t>
            </a:r>
            <a:endParaRPr lang="en-US" sz="2800" dirty="0">
              <a:solidFill>
                <a:srgbClr val="FFFFFF"/>
              </a:solidFill>
              <a:latin typeface="Segoe UI Semilight" panose="020B0402040204020203" pitchFamily="34" charset="0"/>
              <a:cs typeface="Segoe UI Semilight" panose="020B0402040204020203" pitchFamily="34" charset="0"/>
            </a:endParaRPr>
          </a:p>
          <a:p>
            <a:endParaRPr lang="en-US" sz="3200" dirty="0">
              <a:solidFill>
                <a:schemeClr val="bg1"/>
              </a:solidFill>
            </a:endParaRPr>
          </a:p>
        </p:txBody>
      </p:sp>
    </p:spTree>
    <p:extLst>
      <p:ext uri="{BB962C8B-B14F-4D97-AF65-F5344CB8AC3E}">
        <p14:creationId xmlns:p14="http://schemas.microsoft.com/office/powerpoint/2010/main" val="370343696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2622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9" y="1663946"/>
            <a:ext cx="10757098" cy="4321183"/>
          </a:xfrm>
        </p:spPr>
        <p:txBody>
          <a:bodyPr/>
          <a:lstStyle/>
          <a:p>
            <a:r>
              <a:rPr lang="en-US" sz="2800" dirty="0">
                <a:solidFill>
                  <a:schemeClr val="bg1"/>
                </a:solidFill>
                <a:latin typeface="Segoe UI Semilight" panose="020B0402040204020203" pitchFamily="34" charset="0"/>
                <a:cs typeface="Segoe UI Semilight" panose="020B0402040204020203" pitchFamily="34" charset="0"/>
              </a:rPr>
              <a:t>Complains that agility of the organization is hampered by time to acquire and provision project-related SAP development and testing environments</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Would like to lower TCO for the SAP landscape, including </a:t>
            </a:r>
            <a:br>
              <a:rPr lang="en-US" sz="2800" dirty="0">
                <a:solidFill>
                  <a:schemeClr val="bg1"/>
                </a:solidFill>
                <a:latin typeface="Segoe UI Semilight" panose="020B0402040204020203" pitchFamily="34" charset="0"/>
                <a:cs typeface="Segoe UI Semilight" panose="020B0402040204020203" pitchFamily="34" charset="0"/>
              </a:rPr>
            </a:br>
            <a:r>
              <a:rPr lang="en-US" sz="2800" dirty="0">
                <a:solidFill>
                  <a:schemeClr val="bg1"/>
                </a:solidFill>
                <a:latin typeface="Segoe UI Semilight" panose="020B0402040204020203" pitchFamily="34" charset="0"/>
                <a:cs typeface="Segoe UI Semilight" panose="020B0402040204020203" pitchFamily="34" charset="0"/>
              </a:rPr>
              <a:t>the production ECC.</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Concerned about managing test/dev infrastructure costs </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Concerned about aging data center and hardware </a:t>
            </a:r>
          </a:p>
        </p:txBody>
      </p:sp>
    </p:spTree>
    <p:extLst>
      <p:ext uri="{BB962C8B-B14F-4D97-AF65-F5344CB8AC3E}">
        <p14:creationId xmlns:p14="http://schemas.microsoft.com/office/powerpoint/2010/main" val="105852986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9" y="1663947"/>
            <a:ext cx="10757098" cy="3071610"/>
          </a:xfrm>
        </p:spPr>
        <p:txBody>
          <a:bodyPr/>
          <a:lstStyle/>
          <a:p>
            <a:pPr marL="0" indent="0">
              <a:buNone/>
            </a:pPr>
            <a:r>
              <a:rPr lang="en-US" sz="2800" dirty="0">
                <a:solidFill>
                  <a:schemeClr val="bg1"/>
                </a:solidFill>
                <a:latin typeface="Segoe UI Semilight" panose="020B0402040204020203" pitchFamily="34" charset="0"/>
                <a:cs typeface="Segoe UI Semilight" panose="020B0402040204020203" pitchFamily="34" charset="0"/>
              </a:rPr>
              <a:t>“</a:t>
            </a:r>
            <a:r>
              <a:rPr lang="en-US" sz="2800" i="1" dirty="0">
                <a:solidFill>
                  <a:schemeClr val="bg1"/>
                </a:solidFill>
                <a:latin typeface="Segoe UI Semilight" panose="020B0402040204020203" pitchFamily="34" charset="0"/>
                <a:cs typeface="Segoe UI Semilight" panose="020B0402040204020203" pitchFamily="34" charset="0"/>
              </a:rPr>
              <a:t>Our existing on-premises SAP development and test environments no longer meet the agility required by the fast pace of changes in our business. In addition, our operational dependencies on SAP applications force us to seek reasonably priced availability and disaster recovery capabilities for our production SAP deployments.</a:t>
            </a:r>
            <a:r>
              <a:rPr lang="en-US" sz="2800" dirty="0">
                <a:solidFill>
                  <a:schemeClr val="bg1"/>
                </a:solidFill>
                <a:latin typeface="Segoe UI Semilight" panose="020B0402040204020203" pitchFamily="34" charset="0"/>
                <a:cs typeface="Segoe UI Semilight" panose="020B0402040204020203" pitchFamily="34" charset="0"/>
              </a:rPr>
              <a:t>” </a:t>
            </a:r>
          </a:p>
          <a:p>
            <a:pPr marL="0" indent="0">
              <a:buNone/>
            </a:pP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						</a:t>
            </a:r>
            <a:r>
              <a:rPr lang="en-US" sz="2400" dirty="0">
                <a:solidFill>
                  <a:schemeClr val="bg1"/>
                </a:solidFill>
                <a:latin typeface="Segoe UI Semilight" panose="020B0402040204020203" pitchFamily="34" charset="0"/>
                <a:cs typeface="Segoe UI Semilight" panose="020B0402040204020203" pitchFamily="34" charset="0"/>
              </a:rPr>
              <a:t>Andrew Cross, CIO, Contoso Group </a:t>
            </a:r>
          </a:p>
        </p:txBody>
      </p:sp>
    </p:spTree>
    <p:extLst>
      <p:ext uri="{BB962C8B-B14F-4D97-AF65-F5344CB8AC3E}">
        <p14:creationId xmlns:p14="http://schemas.microsoft.com/office/powerpoint/2010/main" val="191579086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needs</a:t>
            </a:r>
          </a:p>
        </p:txBody>
      </p:sp>
      <p:sp>
        <p:nvSpPr>
          <p:cNvPr id="3" name="Content Placeholder 2"/>
          <p:cNvSpPr>
            <a:spLocks noGrp="1"/>
          </p:cNvSpPr>
          <p:nvPr>
            <p:ph sz="quarter" idx="10"/>
          </p:nvPr>
        </p:nvSpPr>
        <p:spPr>
          <a:xfrm>
            <a:off x="269239" y="1663947"/>
            <a:ext cx="10665461" cy="4708981"/>
          </a:xfrm>
        </p:spPr>
        <p:txBody>
          <a:bodyPr/>
          <a:lstStyle/>
          <a:p>
            <a:pPr lvl="0" fontAlgn="ctr"/>
            <a:r>
              <a:rPr lang="en-US" sz="2800" dirty="0">
                <a:solidFill>
                  <a:schemeClr val="bg1"/>
                </a:solidFill>
                <a:latin typeface="Segoe UI Semilight" panose="020B0402040204020203" pitchFamily="34" charset="0"/>
                <a:cs typeface="Segoe UI Semilight" panose="020B0402040204020203" pitchFamily="34" charset="0"/>
              </a:rPr>
              <a:t>Reduce time to deploy new business processes to have competitive customer offers.</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fontAlgn="ctr"/>
            <a:r>
              <a:rPr lang="en-US" sz="2800" dirty="0">
                <a:solidFill>
                  <a:schemeClr val="bg1"/>
                </a:solidFill>
                <a:latin typeface="Segoe UI Semilight" panose="020B0402040204020203" pitchFamily="34" charset="0"/>
                <a:cs typeface="Segoe UI Semilight" panose="020B0402040204020203" pitchFamily="34" charset="0"/>
              </a:rPr>
              <a:t>Reduce time required to provision development and test environments.</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fontAlgn="ctr"/>
            <a:r>
              <a:rPr lang="en-US" sz="2800" dirty="0">
                <a:solidFill>
                  <a:schemeClr val="bg1"/>
                </a:solidFill>
                <a:latin typeface="Segoe UI Semilight" panose="020B0402040204020203" pitchFamily="34" charset="0"/>
                <a:cs typeface="Segoe UI Semilight" panose="020B0402040204020203" pitchFamily="34" charset="0"/>
              </a:rPr>
              <a:t>Lower costs incurred by the development, test, and production environments.</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fontAlgn="ctr"/>
            <a:r>
              <a:rPr lang="en-US" sz="2800" dirty="0">
                <a:solidFill>
                  <a:schemeClr val="bg1"/>
                </a:solidFill>
                <a:latin typeface="Segoe UI Semilight" panose="020B0402040204020203" pitchFamily="34" charset="0"/>
                <a:cs typeface="Segoe UI Semilight" panose="020B0402040204020203" pitchFamily="34" charset="0"/>
              </a:rPr>
              <a:t>Identify the monthly infrastructure cost for operating the new solution.</a:t>
            </a:r>
          </a:p>
        </p:txBody>
      </p:sp>
    </p:spTree>
    <p:extLst>
      <p:ext uri="{BB962C8B-B14F-4D97-AF65-F5344CB8AC3E}">
        <p14:creationId xmlns:p14="http://schemas.microsoft.com/office/powerpoint/2010/main" val="2631721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objections</a:t>
            </a:r>
          </a:p>
        </p:txBody>
      </p:sp>
      <p:sp>
        <p:nvSpPr>
          <p:cNvPr id="3" name="Content Placeholder 2"/>
          <p:cNvSpPr>
            <a:spLocks noGrp="1"/>
          </p:cNvSpPr>
          <p:nvPr>
            <p:ph sz="quarter" idx="10"/>
          </p:nvPr>
        </p:nvSpPr>
        <p:spPr>
          <a:xfrm>
            <a:off x="269239" y="1663947"/>
            <a:ext cx="11589386" cy="6346353"/>
          </a:xfrm>
        </p:spPr>
        <p:txBody>
          <a:bodyPr/>
          <a:lstStyle/>
          <a:p>
            <a:pPr lvl="0"/>
            <a:r>
              <a:rPr lang="en-US" sz="2800" dirty="0">
                <a:solidFill>
                  <a:schemeClr val="bg1"/>
                </a:solidFill>
                <a:latin typeface="Segoe UI Semilight" panose="020B0402040204020203" pitchFamily="34" charset="0"/>
                <a:cs typeface="Segoe UI Semilight" panose="020B0402040204020203" pitchFamily="34" charset="0"/>
              </a:rPr>
              <a:t>If I have already paid for my hardware to host my dev/test environment, how am I getting any cost savings by moving it to Azure?  How much more is your cloud solution costing me?</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a:r>
              <a:rPr lang="en-US" sz="2800" dirty="0">
                <a:solidFill>
                  <a:schemeClr val="bg1"/>
                </a:solidFill>
                <a:latin typeface="Segoe UI Semilight" panose="020B0402040204020203" pitchFamily="34" charset="0"/>
                <a:cs typeface="Segoe UI Semilight" panose="020B0402040204020203" pitchFamily="34" charset="0"/>
              </a:rPr>
              <a:t>What if I need my cloud resources to access on-premises resources?</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a:r>
              <a:rPr lang="en-US" sz="2800" dirty="0">
                <a:solidFill>
                  <a:schemeClr val="bg1"/>
                </a:solidFill>
                <a:latin typeface="Segoe UI Semilight" panose="020B0402040204020203" pitchFamily="34" charset="0"/>
                <a:cs typeface="Segoe UI Semilight" panose="020B0402040204020203" pitchFamily="34" charset="0"/>
              </a:rPr>
              <a:t>Will Azure meet our security and compliance requirements?</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a:r>
              <a:rPr lang="en-US" sz="2800" dirty="0">
                <a:solidFill>
                  <a:schemeClr val="bg1"/>
                </a:solidFill>
                <a:latin typeface="Segoe UI Semilight" panose="020B0402040204020203" pitchFamily="34" charset="0"/>
                <a:cs typeface="Segoe UI Semilight" panose="020B0402040204020203" pitchFamily="34" charset="0"/>
              </a:rPr>
              <a:t>Do I have to pay for resources when they are stopped?</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a:r>
              <a:rPr lang="en-US" sz="2800" dirty="0">
                <a:solidFill>
                  <a:schemeClr val="bg1"/>
                </a:solidFill>
                <a:latin typeface="Segoe UI Semilight" panose="020B0402040204020203" pitchFamily="34" charset="0"/>
                <a:cs typeface="Segoe UI Semilight" panose="020B0402040204020203" pitchFamily="34" charset="0"/>
              </a:rPr>
              <a:t>For my dev environment, can I automate stopping VMs during idle times?</a:t>
            </a:r>
          </a:p>
        </p:txBody>
      </p:sp>
    </p:spTree>
    <p:extLst>
      <p:ext uri="{BB962C8B-B14F-4D97-AF65-F5344CB8AC3E}">
        <p14:creationId xmlns:p14="http://schemas.microsoft.com/office/powerpoint/2010/main" val="3358054335"/>
      </p:ext>
    </p:extLst>
  </p:cSld>
  <p:clrMapOvr>
    <a:masterClrMapping/>
  </p:clrMapOvr>
  <p:transition>
    <p:fade/>
  </p:transition>
</p:sld>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3.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5972</Words>
  <Application>Microsoft Office PowerPoint</Application>
  <PresentationFormat>Widescreen</PresentationFormat>
  <Paragraphs>698</Paragraphs>
  <Slides>57</Slides>
  <Notes>50</Notes>
  <HiddenSlides>0</HiddenSlides>
  <MMClips>0</MMClips>
  <ScaleCrop>false</ScaleCrop>
  <HeadingPairs>
    <vt:vector size="8" baseType="variant">
      <vt:variant>
        <vt:lpstr>Fonts Used</vt:lpstr>
      </vt:variant>
      <vt:variant>
        <vt:i4>10</vt:i4>
      </vt:variant>
      <vt:variant>
        <vt:lpstr>Theme</vt:lpstr>
      </vt:variant>
      <vt:variant>
        <vt:i4>4</vt:i4>
      </vt:variant>
      <vt:variant>
        <vt:lpstr>Embedded OLE Servers</vt:lpstr>
      </vt:variant>
      <vt:variant>
        <vt:i4>1</vt:i4>
      </vt:variant>
      <vt:variant>
        <vt:lpstr>Slide Titles</vt:lpstr>
      </vt:variant>
      <vt:variant>
        <vt:i4>57</vt:i4>
      </vt:variant>
    </vt:vector>
  </HeadingPairs>
  <TitlesOfParts>
    <vt:vector size="72" baseType="lpstr">
      <vt:lpstr>Arial</vt:lpstr>
      <vt:lpstr>Calibri</vt:lpstr>
      <vt:lpstr>Calibri Light</vt:lpstr>
      <vt:lpstr>Consolas</vt:lpstr>
      <vt:lpstr>Segoe Pro</vt:lpstr>
      <vt:lpstr>Segoe Pro Light</vt:lpstr>
      <vt:lpstr>Segoe UI</vt:lpstr>
      <vt:lpstr>Segoe UI Light</vt:lpstr>
      <vt:lpstr>Segoe UI Semilight</vt:lpstr>
      <vt:lpstr>Wingdings</vt:lpstr>
      <vt:lpstr>Server and Cloud 2013</vt:lpstr>
      <vt:lpstr>1_Windows Azure</vt:lpstr>
      <vt:lpstr>C+E Readiness Template</vt:lpstr>
      <vt:lpstr>1_C+E Readiness Template</vt:lpstr>
      <vt:lpstr>Worksheet</vt:lpstr>
      <vt:lpstr>SAP NetWeaver on Azure</vt:lpstr>
      <vt:lpstr>Abstract and learning objectives</vt:lpstr>
      <vt:lpstr>Step 1: Review the customer case study</vt:lpstr>
      <vt:lpstr>Customer situation</vt:lpstr>
      <vt:lpstr>Customer situation (continued)</vt:lpstr>
      <vt:lpstr>Customer situation (continued)</vt:lpstr>
      <vt:lpstr>Customer situation (continued)</vt:lpstr>
      <vt:lpstr>Customer needs</vt:lpstr>
      <vt:lpstr>Customer objections</vt:lpstr>
      <vt:lpstr>Customer environment</vt:lpstr>
      <vt:lpstr>Design Principles</vt:lpstr>
      <vt:lpstr>SAP VM &amp; Storage Sizing Principles</vt:lpstr>
      <vt:lpstr>(SAPS) Azure VM Options for SAP Applications</vt:lpstr>
      <vt:lpstr>Premium Storage KPIs (Cost differ by region)</vt:lpstr>
      <vt:lpstr>Common scenarios</vt:lpstr>
      <vt:lpstr>SAP HA Architecture SAP NetWeaver ABAP / Java 7.00 (and higher) – Windows &amp; Linux</vt:lpstr>
      <vt:lpstr>PowerPoint Presentation</vt:lpstr>
      <vt:lpstr>Enterprise Backup Solutions for LOB applications/SAP on Azure</vt:lpstr>
      <vt:lpstr>SAP on Azure Backup Solutions </vt:lpstr>
      <vt:lpstr>Disaster Recovery Solutions for LOB applications/SAP on Azure </vt:lpstr>
      <vt:lpstr>Common scenarios</vt:lpstr>
      <vt:lpstr>Step 2: Design the solution</vt:lpstr>
      <vt:lpstr>Contoso current SAP state/benefits of migration to Azure </vt:lpstr>
      <vt:lpstr>How to size SAP on Azure VM </vt:lpstr>
      <vt:lpstr>SAP business suite, NetWeaver – with HA and DR </vt:lpstr>
      <vt:lpstr>Baseline knowledge for SAP as a service on Azure</vt:lpstr>
      <vt:lpstr>Online Azure pricing calculator</vt:lpstr>
      <vt:lpstr>Azure reserved VM instances (RI) and Azure hybrid benefit (AHUB)</vt:lpstr>
      <vt:lpstr>Requirements</vt:lpstr>
      <vt:lpstr>Step 3: Present the solution</vt:lpstr>
      <vt:lpstr>Wrap-up</vt:lpstr>
      <vt:lpstr>Preferred target audience</vt:lpstr>
      <vt:lpstr>Contoso current SAP state/benefits of migration to Azure </vt:lpstr>
      <vt:lpstr>How to size SAP on Azure VM </vt:lpstr>
      <vt:lpstr>SAP business suite, NetWeaver – with HA and DR </vt:lpstr>
      <vt:lpstr>Cost estimate assumptions</vt:lpstr>
      <vt:lpstr>Preferred solution cost</vt:lpstr>
      <vt:lpstr>Preferred solution cost</vt:lpstr>
      <vt:lpstr>Azure VM design tips</vt:lpstr>
      <vt:lpstr>Process to optimize SAP landscape</vt:lpstr>
      <vt:lpstr>SAP on Azure certifications (Any DB)</vt:lpstr>
      <vt:lpstr>Qualifying SAP on Azure Opportunities (Any DB) </vt:lpstr>
      <vt:lpstr>Modernizing SAP platform on Microsoft Cloud OS</vt:lpstr>
      <vt:lpstr>Azure VM Options for SAP Applications</vt:lpstr>
      <vt:lpstr>Benefits</vt:lpstr>
      <vt:lpstr>Preferred solution</vt:lpstr>
      <vt:lpstr>Preferred solution</vt:lpstr>
      <vt:lpstr>Preferred solution</vt:lpstr>
      <vt:lpstr>Preferred solution</vt:lpstr>
      <vt:lpstr>Preferred solution</vt:lpstr>
      <vt:lpstr>Preferred objections handling</vt:lpstr>
      <vt:lpstr>Preferred objections handling</vt:lpstr>
      <vt:lpstr>Preferred objections handling</vt:lpstr>
      <vt:lpstr>Preferred objections handling</vt:lpstr>
      <vt:lpstr>Preferred objections handling</vt:lpstr>
      <vt:lpstr>Customer quote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2019-01-21T18:13:15Z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hopero@microsoft.com</vt:lpwstr>
  </property>
  <property fmtid="{D5CDD505-2E9C-101B-9397-08002B2CF9AE}" pid="5" name="MSIP_Label_f42aa342-8706-4288-bd11-ebb85995028c_SetDate">
    <vt:lpwstr>2018-06-29T17:09:24.2024781Z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